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8.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0.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1.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2.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3.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4.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6.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ink/ink1.xml" ContentType="application/inkml+xml"/>
  <Override PartName="/ppt/ink/ink2.xml" ContentType="application/inkml+xml"/>
  <Override PartName="/ppt/ink/ink3.xml" ContentType="application/inkml+xml"/>
  <Override PartName="/ppt/notesSlides/notesSlide37.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8.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9.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49.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50.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51.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5"/>
  </p:notesMasterIdLst>
  <p:handoutMasterIdLst>
    <p:handoutMasterId r:id="rId56"/>
  </p:handoutMasterIdLst>
  <p:sldIdLst>
    <p:sldId id="256" r:id="rId2"/>
    <p:sldId id="257" r:id="rId3"/>
    <p:sldId id="259" r:id="rId4"/>
    <p:sldId id="260" r:id="rId5"/>
    <p:sldId id="261" r:id="rId6"/>
    <p:sldId id="262" r:id="rId7"/>
    <p:sldId id="273" r:id="rId8"/>
    <p:sldId id="312" r:id="rId9"/>
    <p:sldId id="319" r:id="rId10"/>
    <p:sldId id="284" r:id="rId11"/>
    <p:sldId id="271" r:id="rId12"/>
    <p:sldId id="313" r:id="rId13"/>
    <p:sldId id="263" r:id="rId14"/>
    <p:sldId id="272" r:id="rId15"/>
    <p:sldId id="274" r:id="rId16"/>
    <p:sldId id="264" r:id="rId17"/>
    <p:sldId id="291" r:id="rId18"/>
    <p:sldId id="267" r:id="rId19"/>
    <p:sldId id="269" r:id="rId20"/>
    <p:sldId id="265" r:id="rId21"/>
    <p:sldId id="314" r:id="rId22"/>
    <p:sldId id="275" r:id="rId23"/>
    <p:sldId id="268" r:id="rId24"/>
    <p:sldId id="270" r:id="rId25"/>
    <p:sldId id="276" r:id="rId26"/>
    <p:sldId id="277" r:id="rId27"/>
    <p:sldId id="278" r:id="rId28"/>
    <p:sldId id="293" r:id="rId29"/>
    <p:sldId id="292" r:id="rId30"/>
    <p:sldId id="297" r:id="rId31"/>
    <p:sldId id="317" r:id="rId32"/>
    <p:sldId id="296" r:id="rId33"/>
    <p:sldId id="294" r:id="rId34"/>
    <p:sldId id="315" r:id="rId35"/>
    <p:sldId id="324" r:id="rId36"/>
    <p:sldId id="325" r:id="rId37"/>
    <p:sldId id="318" r:id="rId38"/>
    <p:sldId id="287" r:id="rId39"/>
    <p:sldId id="288" r:id="rId40"/>
    <p:sldId id="289" r:id="rId41"/>
    <p:sldId id="321" r:id="rId42"/>
    <p:sldId id="322" r:id="rId43"/>
    <p:sldId id="326" r:id="rId44"/>
    <p:sldId id="328" r:id="rId45"/>
    <p:sldId id="329" r:id="rId46"/>
    <p:sldId id="330" r:id="rId47"/>
    <p:sldId id="323" r:id="rId48"/>
    <p:sldId id="301" r:id="rId49"/>
    <p:sldId id="282" r:id="rId50"/>
    <p:sldId id="283" r:id="rId51"/>
    <p:sldId id="285" r:id="rId52"/>
    <p:sldId id="327" r:id="rId53"/>
    <p:sldId id="320"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022944-8CD1-4B3A-B970-D0E154A7CFD8}">
  <a:tblStyle styleId="{76022944-8CD1-4B3A-B970-D0E154A7CF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88" autoAdjust="0"/>
    <p:restoredTop sz="79355" autoAdjust="0"/>
  </p:normalViewPr>
  <p:slideViewPr>
    <p:cSldViewPr snapToGrid="0">
      <p:cViewPr varScale="1">
        <p:scale>
          <a:sx n="88" d="100"/>
          <a:sy n="88" d="100"/>
        </p:scale>
        <p:origin x="1296" y="62"/>
      </p:cViewPr>
      <p:guideLst>
        <p:guide orient="horz" pos="1620"/>
        <p:guide pos="2880"/>
      </p:guideLst>
    </p:cSldViewPr>
  </p:slideViewPr>
  <p:outlineViewPr>
    <p:cViewPr>
      <p:scale>
        <a:sx n="33" d="100"/>
        <a:sy n="33" d="100"/>
      </p:scale>
      <p:origin x="0" y="-12792"/>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bg2"/>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accent1"/>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bg2"/>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bg2"/>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bg2"/>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bg2"/>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bg2"/>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bg2"/>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bg2"/>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bg2"/>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bg2"/>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bg2"/>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bg2"/>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accent1"/>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bg2"/>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bg2"/>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bg2"/>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bg2"/>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bg2"/>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a:solidFill>
          <a:schemeClr val="bg2"/>
        </a:solidFill>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accent1"/>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a:solidFill>
          <a:schemeClr val="bg2"/>
        </a:solidFill>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accent1"/>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a:solidFill>
          <a:schemeClr val="bg2"/>
        </a:solidFill>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accent1"/>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a:solidFill>
          <a:schemeClr val="bg2"/>
        </a:solidFill>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accent1"/>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a:solidFill>
          <a:schemeClr val="bg2"/>
        </a:solidFill>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accent1"/>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bg2"/>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accent1"/>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a:solidFill>
          <a:schemeClr val="bg2"/>
        </a:solidFill>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accent1"/>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a:solidFill>
          <a:schemeClr val="bg2"/>
        </a:solidFill>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accent1"/>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a:solidFill>
          <a:schemeClr val="bg2"/>
        </a:solidFill>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accent1"/>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a:solidFill>
          <a:schemeClr val="bg2"/>
        </a:solidFill>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accent1"/>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a:solidFill>
          <a:schemeClr val="bg2"/>
        </a:solidFill>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accent1"/>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bg2"/>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a:solidFill>
          <a:schemeClr val="accent1"/>
        </a:solidFill>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accent1"/>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bg2"/>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a:solidFill>
          <a:schemeClr val="accent1"/>
        </a:solidFill>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accent1"/>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bg2"/>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a:solidFill>
          <a:schemeClr val="accent1"/>
        </a:solidFill>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accent1"/>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dgm:spPr>
        <a:solidFill>
          <a:schemeClr val="accent1"/>
        </a:solidFill>
      </dgm:spPr>
      <dgm:t>
        <a:bodyPr/>
        <a:lstStyle/>
        <a:p>
          <a:r>
            <a:rPr lang="en-US" dirty="0"/>
            <a:t>Introduction</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dgm:spPr>
        <a:solidFill>
          <a:schemeClr val="accent1"/>
        </a:solidFill>
      </dgm:spPr>
      <dgm:t>
        <a:bodyPr/>
        <a:lstStyle/>
        <a:p>
          <a:r>
            <a:rPr lang="en-US" dirty="0"/>
            <a:t>Conclusion</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A35928F6-E60F-44BF-AB16-48641DECEC5D}">
      <dgm:prSet/>
      <dgm:spPr/>
      <dgm:t>
        <a:bodyPr/>
        <a:lstStyle/>
        <a:p>
          <a:r>
            <a:rPr lang="en-US" dirty="0"/>
            <a:t>Objective</a:t>
          </a:r>
        </a:p>
      </dgm:t>
    </dgm:pt>
    <dgm:pt modelId="{1B6BFD72-434B-4D0E-83A3-1841ECD34A2A}" type="parTrans" cxnId="{ED8BF0C0-F828-4B22-8EDE-2B611CF7C24F}">
      <dgm:prSet/>
      <dgm:spPr/>
      <dgm:t>
        <a:bodyPr/>
        <a:lstStyle/>
        <a:p>
          <a:endParaRPr lang="en-US"/>
        </a:p>
      </dgm:t>
    </dgm:pt>
    <dgm:pt modelId="{3625DBF7-8C7C-461F-AB63-10FA83055525}" type="sibTrans" cxnId="{ED8BF0C0-F828-4B22-8EDE-2B611CF7C24F}">
      <dgm:prSet/>
      <dgm:spPr/>
      <dgm:t>
        <a:bodyPr/>
        <a:lstStyle/>
        <a:p>
          <a:endParaRPr lang="en-US"/>
        </a:p>
      </dgm:t>
    </dgm:pt>
    <dgm:pt modelId="{DF471922-BA32-4AE7-AF1B-948ABF1A1F65}">
      <dgm:prSet/>
      <dgm:spPr/>
      <dgm:t>
        <a:bodyPr/>
        <a:lstStyle/>
        <a:p>
          <a:r>
            <a:rPr lang="en-US" dirty="0"/>
            <a:t>Method</a:t>
          </a:r>
        </a:p>
      </dgm:t>
    </dgm:pt>
    <dgm:pt modelId="{D9855953-5469-4742-8E66-31F8D3127763}" type="parTrans" cxnId="{18FF313E-9263-47DA-BCD1-73A85E1083DD}">
      <dgm:prSet/>
      <dgm:spPr/>
      <dgm:t>
        <a:bodyPr/>
        <a:lstStyle/>
        <a:p>
          <a:endParaRPr lang="en-US"/>
        </a:p>
      </dgm:t>
    </dgm:pt>
    <dgm:pt modelId="{7BE17AF3-FF07-4397-B3F2-F194AA079BD8}" type="sibTrans" cxnId="{18FF313E-9263-47DA-BCD1-73A85E1083DD}">
      <dgm:prSet/>
      <dgm:spPr/>
      <dgm:t>
        <a:bodyPr/>
        <a:lstStyle/>
        <a:p>
          <a:endParaRPr lang="en-US"/>
        </a:p>
      </dgm:t>
    </dgm:pt>
    <dgm:pt modelId="{09E2282B-6D20-4DDF-B9A7-82AE0454EE53}">
      <dgm:prSet/>
      <dgm:spPr>
        <a:solidFill>
          <a:schemeClr val="bg2"/>
        </a:solidFill>
      </dgm:spPr>
      <dgm:t>
        <a:bodyPr/>
        <a:lstStyle/>
        <a:p>
          <a:r>
            <a:rPr lang="en-US" dirty="0"/>
            <a:t>Result</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FD00FE72-1F3D-49C8-9845-8D2402893B92}" type="pres">
      <dgm:prSet presAssocID="{A35928F6-E60F-44BF-AB16-48641DECEC5D}" presName="parTxOnly" presStyleLbl="node1" presStyleIdx="1" presStyleCnt="6">
        <dgm:presLayoutVars>
          <dgm:bulletEnabled val="1"/>
        </dgm:presLayoutVars>
      </dgm:prSet>
      <dgm:spPr/>
    </dgm:pt>
    <dgm:pt modelId="{81C36D68-5CF9-4A99-8591-D5A6A56049D9}" type="pres">
      <dgm:prSet presAssocID="{3625DBF7-8C7C-461F-AB63-10FA83055525}" presName="parSpace" presStyleCnt="0"/>
      <dgm:spPr/>
    </dgm:pt>
    <dgm:pt modelId="{4CBD5EF2-5FA4-4FAE-9D01-83B0C61D1C86}" type="pres">
      <dgm:prSet presAssocID="{DF471922-BA32-4AE7-AF1B-948ABF1A1F65}" presName="parTxOnly" presStyleLbl="node1" presStyleIdx="2" presStyleCnt="6">
        <dgm:presLayoutVars>
          <dgm:bulletEnabled val="1"/>
        </dgm:presLayoutVars>
      </dgm:prSet>
      <dgm:spPr/>
    </dgm:pt>
    <dgm:pt modelId="{F2EE4619-247D-495B-8237-E6DBDDF2D6CC}" type="pres">
      <dgm:prSet presAssocID="{7BE17AF3-FF07-4397-B3F2-F194AA079BD8}"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18FF313E-9263-47DA-BCD1-73A85E1083DD}" srcId="{0D6BE7C9-2C41-484D-867D-B846ECFADDE4}" destId="{DF471922-BA32-4AE7-AF1B-948ABF1A1F65}" srcOrd="2" destOrd="0" parTransId="{D9855953-5469-4742-8E66-31F8D3127763}" sibTransId="{7BE17AF3-FF07-4397-B3F2-F194AA079BD8}"/>
    <dgm:cxn modelId="{3FC2D842-2483-49D7-AA3E-2377BDD94F1C}" type="presOf" srcId="{DF471922-BA32-4AE7-AF1B-948ABF1A1F65}" destId="{4CBD5EF2-5FA4-4FAE-9D01-83B0C61D1C86}" srcOrd="0" destOrd="0" presId="urn:microsoft.com/office/officeart/2005/8/layout/hChevron3"/>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E7E0AA8C-DE7E-4442-A79F-8EE43ED7AB9F}" type="presOf" srcId="{A35928F6-E60F-44BF-AB16-48641DECEC5D}" destId="{FD00FE72-1F3D-49C8-9845-8D2402893B92}"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ED8BF0C0-F828-4B22-8EDE-2B611CF7C24F}" srcId="{0D6BE7C9-2C41-484D-867D-B846ECFADDE4}" destId="{A35928F6-E60F-44BF-AB16-48641DECEC5D}" srcOrd="1" destOrd="0" parTransId="{1B6BFD72-434B-4D0E-83A3-1841ECD34A2A}" sibTransId="{3625DBF7-8C7C-461F-AB63-10FA83055525}"/>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BBDBB6F3-1951-4A44-868A-CF62AD563A99}" type="presParOf" srcId="{DB5EE44D-B125-4D48-AF50-1CCD02783A13}" destId="{FD00FE72-1F3D-49C8-9845-8D2402893B92}" srcOrd="2" destOrd="0" presId="urn:microsoft.com/office/officeart/2005/8/layout/hChevron3"/>
    <dgm:cxn modelId="{D2956D27-33C0-4BFB-9CAA-BE3FD8A90FE7}" type="presParOf" srcId="{DB5EE44D-B125-4D48-AF50-1CCD02783A13}" destId="{81C36D68-5CF9-4A99-8591-D5A6A56049D9}" srcOrd="3" destOrd="0" presId="urn:microsoft.com/office/officeart/2005/8/layout/hChevron3"/>
    <dgm:cxn modelId="{048D134F-68EA-4564-85C3-21FE5405E6E6}" type="presParOf" srcId="{DB5EE44D-B125-4D48-AF50-1CCD02783A13}" destId="{4CBD5EF2-5FA4-4FAE-9D01-83B0C61D1C86}" srcOrd="4" destOrd="0" presId="urn:microsoft.com/office/officeart/2005/8/layout/hChevron3"/>
    <dgm:cxn modelId="{CCCF539E-B6DD-4986-B249-9CD7592FE020}" type="presParOf" srcId="{DB5EE44D-B125-4D48-AF50-1CCD02783A13}" destId="{F2EE4619-247D-495B-8237-E6DBDDF2D6CC}"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dgm:spPr>
        <a:solidFill>
          <a:schemeClr val="accent1"/>
        </a:solidFill>
      </dgm:spPr>
      <dgm:t>
        <a:bodyPr/>
        <a:lstStyle/>
        <a:p>
          <a:r>
            <a:rPr lang="en-US" dirty="0"/>
            <a:t>Introduction</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dgm:spPr>
        <a:solidFill>
          <a:schemeClr val="accent1"/>
        </a:solidFill>
      </dgm:spPr>
      <dgm:t>
        <a:bodyPr/>
        <a:lstStyle/>
        <a:p>
          <a:r>
            <a:rPr lang="en-US" dirty="0"/>
            <a:t>Conclusion</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A35928F6-E60F-44BF-AB16-48641DECEC5D}">
      <dgm:prSet/>
      <dgm:spPr/>
      <dgm:t>
        <a:bodyPr/>
        <a:lstStyle/>
        <a:p>
          <a:r>
            <a:rPr lang="en-US" dirty="0"/>
            <a:t>Objective</a:t>
          </a:r>
        </a:p>
      </dgm:t>
    </dgm:pt>
    <dgm:pt modelId="{1B6BFD72-434B-4D0E-83A3-1841ECD34A2A}" type="parTrans" cxnId="{ED8BF0C0-F828-4B22-8EDE-2B611CF7C24F}">
      <dgm:prSet/>
      <dgm:spPr/>
      <dgm:t>
        <a:bodyPr/>
        <a:lstStyle/>
        <a:p>
          <a:endParaRPr lang="en-US"/>
        </a:p>
      </dgm:t>
    </dgm:pt>
    <dgm:pt modelId="{3625DBF7-8C7C-461F-AB63-10FA83055525}" type="sibTrans" cxnId="{ED8BF0C0-F828-4B22-8EDE-2B611CF7C24F}">
      <dgm:prSet/>
      <dgm:spPr/>
      <dgm:t>
        <a:bodyPr/>
        <a:lstStyle/>
        <a:p>
          <a:endParaRPr lang="en-US"/>
        </a:p>
      </dgm:t>
    </dgm:pt>
    <dgm:pt modelId="{DF471922-BA32-4AE7-AF1B-948ABF1A1F65}">
      <dgm:prSet/>
      <dgm:spPr>
        <a:solidFill>
          <a:schemeClr val="bg2"/>
        </a:solidFill>
      </dgm:spPr>
      <dgm:t>
        <a:bodyPr/>
        <a:lstStyle/>
        <a:p>
          <a:r>
            <a:rPr lang="en-US" dirty="0"/>
            <a:t>Method</a:t>
          </a:r>
        </a:p>
      </dgm:t>
    </dgm:pt>
    <dgm:pt modelId="{D9855953-5469-4742-8E66-31F8D3127763}" type="parTrans" cxnId="{18FF313E-9263-47DA-BCD1-73A85E1083DD}">
      <dgm:prSet/>
      <dgm:spPr/>
      <dgm:t>
        <a:bodyPr/>
        <a:lstStyle/>
        <a:p>
          <a:endParaRPr lang="en-US"/>
        </a:p>
      </dgm:t>
    </dgm:pt>
    <dgm:pt modelId="{7BE17AF3-FF07-4397-B3F2-F194AA079BD8}" type="sibTrans" cxnId="{18FF313E-9263-47DA-BCD1-73A85E1083DD}">
      <dgm:prSet/>
      <dgm:spPr/>
      <dgm:t>
        <a:bodyPr/>
        <a:lstStyle/>
        <a:p>
          <a:endParaRPr lang="en-US"/>
        </a:p>
      </dgm:t>
    </dgm:pt>
    <dgm:pt modelId="{09E2282B-6D20-4DDF-B9A7-82AE0454EE53}">
      <dgm:prSet/>
      <dgm:spPr/>
      <dgm:t>
        <a:bodyPr/>
        <a:lstStyle/>
        <a:p>
          <a:r>
            <a:rPr lang="en-US" dirty="0"/>
            <a:t>Result</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FD00FE72-1F3D-49C8-9845-8D2402893B92}" type="pres">
      <dgm:prSet presAssocID="{A35928F6-E60F-44BF-AB16-48641DECEC5D}" presName="parTxOnly" presStyleLbl="node1" presStyleIdx="1" presStyleCnt="6">
        <dgm:presLayoutVars>
          <dgm:bulletEnabled val="1"/>
        </dgm:presLayoutVars>
      </dgm:prSet>
      <dgm:spPr/>
    </dgm:pt>
    <dgm:pt modelId="{81C36D68-5CF9-4A99-8591-D5A6A56049D9}" type="pres">
      <dgm:prSet presAssocID="{3625DBF7-8C7C-461F-AB63-10FA83055525}" presName="parSpace" presStyleCnt="0"/>
      <dgm:spPr/>
    </dgm:pt>
    <dgm:pt modelId="{4CBD5EF2-5FA4-4FAE-9D01-83B0C61D1C86}" type="pres">
      <dgm:prSet presAssocID="{DF471922-BA32-4AE7-AF1B-948ABF1A1F65}" presName="parTxOnly" presStyleLbl="node1" presStyleIdx="2" presStyleCnt="6">
        <dgm:presLayoutVars>
          <dgm:bulletEnabled val="1"/>
        </dgm:presLayoutVars>
      </dgm:prSet>
      <dgm:spPr/>
    </dgm:pt>
    <dgm:pt modelId="{F2EE4619-247D-495B-8237-E6DBDDF2D6CC}" type="pres">
      <dgm:prSet presAssocID="{7BE17AF3-FF07-4397-B3F2-F194AA079BD8}"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18FF313E-9263-47DA-BCD1-73A85E1083DD}" srcId="{0D6BE7C9-2C41-484D-867D-B846ECFADDE4}" destId="{DF471922-BA32-4AE7-AF1B-948ABF1A1F65}" srcOrd="2" destOrd="0" parTransId="{D9855953-5469-4742-8E66-31F8D3127763}" sibTransId="{7BE17AF3-FF07-4397-B3F2-F194AA079BD8}"/>
    <dgm:cxn modelId="{3FC2D842-2483-49D7-AA3E-2377BDD94F1C}" type="presOf" srcId="{DF471922-BA32-4AE7-AF1B-948ABF1A1F65}" destId="{4CBD5EF2-5FA4-4FAE-9D01-83B0C61D1C86}" srcOrd="0" destOrd="0" presId="urn:microsoft.com/office/officeart/2005/8/layout/hChevron3"/>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E7E0AA8C-DE7E-4442-A79F-8EE43ED7AB9F}" type="presOf" srcId="{A35928F6-E60F-44BF-AB16-48641DECEC5D}" destId="{FD00FE72-1F3D-49C8-9845-8D2402893B92}"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ED8BF0C0-F828-4B22-8EDE-2B611CF7C24F}" srcId="{0D6BE7C9-2C41-484D-867D-B846ECFADDE4}" destId="{A35928F6-E60F-44BF-AB16-48641DECEC5D}" srcOrd="1" destOrd="0" parTransId="{1B6BFD72-434B-4D0E-83A3-1841ECD34A2A}" sibTransId="{3625DBF7-8C7C-461F-AB63-10FA83055525}"/>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BBDBB6F3-1951-4A44-868A-CF62AD563A99}" type="presParOf" srcId="{DB5EE44D-B125-4D48-AF50-1CCD02783A13}" destId="{FD00FE72-1F3D-49C8-9845-8D2402893B92}" srcOrd="2" destOrd="0" presId="urn:microsoft.com/office/officeart/2005/8/layout/hChevron3"/>
    <dgm:cxn modelId="{D2956D27-33C0-4BFB-9CAA-BE3FD8A90FE7}" type="presParOf" srcId="{DB5EE44D-B125-4D48-AF50-1CCD02783A13}" destId="{81C36D68-5CF9-4A99-8591-D5A6A56049D9}" srcOrd="3" destOrd="0" presId="urn:microsoft.com/office/officeart/2005/8/layout/hChevron3"/>
    <dgm:cxn modelId="{048D134F-68EA-4564-85C3-21FE5405E6E6}" type="presParOf" srcId="{DB5EE44D-B125-4D48-AF50-1CCD02783A13}" destId="{4CBD5EF2-5FA4-4FAE-9D01-83B0C61D1C86}" srcOrd="4" destOrd="0" presId="urn:microsoft.com/office/officeart/2005/8/layout/hChevron3"/>
    <dgm:cxn modelId="{CCCF539E-B6DD-4986-B249-9CD7592FE020}" type="presParOf" srcId="{DB5EE44D-B125-4D48-AF50-1CCD02783A13}" destId="{F2EE4619-247D-495B-8237-E6DBDDF2D6CC}"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2">
            <a:lumMod val="75000"/>
            <a:lumOff val="25000"/>
          </a:schemeClr>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accent1"/>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dgm:spPr>
        <a:solidFill>
          <a:schemeClr val="accent1"/>
        </a:solidFill>
      </dgm:spPr>
      <dgm:t>
        <a:bodyPr/>
        <a:lstStyle/>
        <a:p>
          <a:r>
            <a:rPr lang="en-US" dirty="0"/>
            <a:t>Introduction</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dgm:spPr>
        <a:solidFill>
          <a:schemeClr val="accent1"/>
        </a:solidFill>
      </dgm:spPr>
      <dgm:t>
        <a:bodyPr/>
        <a:lstStyle/>
        <a:p>
          <a:r>
            <a:rPr lang="en-US" dirty="0"/>
            <a:t>Conclusion</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A35928F6-E60F-44BF-AB16-48641DECEC5D}">
      <dgm:prSet/>
      <dgm:spPr/>
      <dgm:t>
        <a:bodyPr/>
        <a:lstStyle/>
        <a:p>
          <a:r>
            <a:rPr lang="en-US" dirty="0"/>
            <a:t>Objective</a:t>
          </a:r>
        </a:p>
      </dgm:t>
    </dgm:pt>
    <dgm:pt modelId="{1B6BFD72-434B-4D0E-83A3-1841ECD34A2A}" type="parTrans" cxnId="{ED8BF0C0-F828-4B22-8EDE-2B611CF7C24F}">
      <dgm:prSet/>
      <dgm:spPr/>
      <dgm:t>
        <a:bodyPr/>
        <a:lstStyle/>
        <a:p>
          <a:endParaRPr lang="en-US"/>
        </a:p>
      </dgm:t>
    </dgm:pt>
    <dgm:pt modelId="{3625DBF7-8C7C-461F-AB63-10FA83055525}" type="sibTrans" cxnId="{ED8BF0C0-F828-4B22-8EDE-2B611CF7C24F}">
      <dgm:prSet/>
      <dgm:spPr/>
      <dgm:t>
        <a:bodyPr/>
        <a:lstStyle/>
        <a:p>
          <a:endParaRPr lang="en-US"/>
        </a:p>
      </dgm:t>
    </dgm:pt>
    <dgm:pt modelId="{DF471922-BA32-4AE7-AF1B-948ABF1A1F65}">
      <dgm:prSet/>
      <dgm:spPr>
        <a:solidFill>
          <a:schemeClr val="bg2"/>
        </a:solidFill>
      </dgm:spPr>
      <dgm:t>
        <a:bodyPr/>
        <a:lstStyle/>
        <a:p>
          <a:r>
            <a:rPr lang="en-US" dirty="0"/>
            <a:t>Method</a:t>
          </a:r>
        </a:p>
      </dgm:t>
    </dgm:pt>
    <dgm:pt modelId="{D9855953-5469-4742-8E66-31F8D3127763}" type="parTrans" cxnId="{18FF313E-9263-47DA-BCD1-73A85E1083DD}">
      <dgm:prSet/>
      <dgm:spPr/>
      <dgm:t>
        <a:bodyPr/>
        <a:lstStyle/>
        <a:p>
          <a:endParaRPr lang="en-US"/>
        </a:p>
      </dgm:t>
    </dgm:pt>
    <dgm:pt modelId="{7BE17AF3-FF07-4397-B3F2-F194AA079BD8}" type="sibTrans" cxnId="{18FF313E-9263-47DA-BCD1-73A85E1083DD}">
      <dgm:prSet/>
      <dgm:spPr/>
      <dgm:t>
        <a:bodyPr/>
        <a:lstStyle/>
        <a:p>
          <a:endParaRPr lang="en-US"/>
        </a:p>
      </dgm:t>
    </dgm:pt>
    <dgm:pt modelId="{09E2282B-6D20-4DDF-B9A7-82AE0454EE53}">
      <dgm:prSet/>
      <dgm:spPr/>
      <dgm:t>
        <a:bodyPr/>
        <a:lstStyle/>
        <a:p>
          <a:r>
            <a:rPr lang="en-US" dirty="0"/>
            <a:t>Result</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FD00FE72-1F3D-49C8-9845-8D2402893B92}" type="pres">
      <dgm:prSet presAssocID="{A35928F6-E60F-44BF-AB16-48641DECEC5D}" presName="parTxOnly" presStyleLbl="node1" presStyleIdx="1" presStyleCnt="6">
        <dgm:presLayoutVars>
          <dgm:bulletEnabled val="1"/>
        </dgm:presLayoutVars>
      </dgm:prSet>
      <dgm:spPr/>
    </dgm:pt>
    <dgm:pt modelId="{81C36D68-5CF9-4A99-8591-D5A6A56049D9}" type="pres">
      <dgm:prSet presAssocID="{3625DBF7-8C7C-461F-AB63-10FA83055525}" presName="parSpace" presStyleCnt="0"/>
      <dgm:spPr/>
    </dgm:pt>
    <dgm:pt modelId="{4CBD5EF2-5FA4-4FAE-9D01-83B0C61D1C86}" type="pres">
      <dgm:prSet presAssocID="{DF471922-BA32-4AE7-AF1B-948ABF1A1F65}" presName="parTxOnly" presStyleLbl="node1" presStyleIdx="2" presStyleCnt="6">
        <dgm:presLayoutVars>
          <dgm:bulletEnabled val="1"/>
        </dgm:presLayoutVars>
      </dgm:prSet>
      <dgm:spPr/>
    </dgm:pt>
    <dgm:pt modelId="{F2EE4619-247D-495B-8237-E6DBDDF2D6CC}" type="pres">
      <dgm:prSet presAssocID="{7BE17AF3-FF07-4397-B3F2-F194AA079BD8}"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18FF313E-9263-47DA-BCD1-73A85E1083DD}" srcId="{0D6BE7C9-2C41-484D-867D-B846ECFADDE4}" destId="{DF471922-BA32-4AE7-AF1B-948ABF1A1F65}" srcOrd="2" destOrd="0" parTransId="{D9855953-5469-4742-8E66-31F8D3127763}" sibTransId="{7BE17AF3-FF07-4397-B3F2-F194AA079BD8}"/>
    <dgm:cxn modelId="{3FC2D842-2483-49D7-AA3E-2377BDD94F1C}" type="presOf" srcId="{DF471922-BA32-4AE7-AF1B-948ABF1A1F65}" destId="{4CBD5EF2-5FA4-4FAE-9D01-83B0C61D1C86}" srcOrd="0" destOrd="0" presId="urn:microsoft.com/office/officeart/2005/8/layout/hChevron3"/>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E7E0AA8C-DE7E-4442-A79F-8EE43ED7AB9F}" type="presOf" srcId="{A35928F6-E60F-44BF-AB16-48641DECEC5D}" destId="{FD00FE72-1F3D-49C8-9845-8D2402893B92}"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ED8BF0C0-F828-4B22-8EDE-2B611CF7C24F}" srcId="{0D6BE7C9-2C41-484D-867D-B846ECFADDE4}" destId="{A35928F6-E60F-44BF-AB16-48641DECEC5D}" srcOrd="1" destOrd="0" parTransId="{1B6BFD72-434B-4D0E-83A3-1841ECD34A2A}" sibTransId="{3625DBF7-8C7C-461F-AB63-10FA83055525}"/>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BBDBB6F3-1951-4A44-868A-CF62AD563A99}" type="presParOf" srcId="{DB5EE44D-B125-4D48-AF50-1CCD02783A13}" destId="{FD00FE72-1F3D-49C8-9845-8D2402893B92}" srcOrd="2" destOrd="0" presId="urn:microsoft.com/office/officeart/2005/8/layout/hChevron3"/>
    <dgm:cxn modelId="{D2956D27-33C0-4BFB-9CAA-BE3FD8A90FE7}" type="presParOf" srcId="{DB5EE44D-B125-4D48-AF50-1CCD02783A13}" destId="{81C36D68-5CF9-4A99-8591-D5A6A56049D9}" srcOrd="3" destOrd="0" presId="urn:microsoft.com/office/officeart/2005/8/layout/hChevron3"/>
    <dgm:cxn modelId="{048D134F-68EA-4564-85C3-21FE5405E6E6}" type="presParOf" srcId="{DB5EE44D-B125-4D48-AF50-1CCD02783A13}" destId="{4CBD5EF2-5FA4-4FAE-9D01-83B0C61D1C86}" srcOrd="4" destOrd="0" presId="urn:microsoft.com/office/officeart/2005/8/layout/hChevron3"/>
    <dgm:cxn modelId="{CCCF539E-B6DD-4986-B249-9CD7592FE020}" type="presParOf" srcId="{DB5EE44D-B125-4D48-AF50-1CCD02783A13}" destId="{F2EE4619-247D-495B-8237-E6DBDDF2D6CC}"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dgm:spPr>
        <a:solidFill>
          <a:schemeClr val="accent1"/>
        </a:solidFill>
      </dgm:spPr>
      <dgm:t>
        <a:bodyPr/>
        <a:lstStyle/>
        <a:p>
          <a:r>
            <a:rPr lang="en-US" dirty="0"/>
            <a:t>Introduction</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dgm:spPr>
        <a:solidFill>
          <a:schemeClr val="accent1"/>
        </a:solidFill>
      </dgm:spPr>
      <dgm:t>
        <a:bodyPr/>
        <a:lstStyle/>
        <a:p>
          <a:r>
            <a:rPr lang="en-US" dirty="0"/>
            <a:t>Conclusion</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A35928F6-E60F-44BF-AB16-48641DECEC5D}">
      <dgm:prSet/>
      <dgm:spPr/>
      <dgm:t>
        <a:bodyPr/>
        <a:lstStyle/>
        <a:p>
          <a:r>
            <a:rPr lang="en-US" dirty="0"/>
            <a:t>Objective</a:t>
          </a:r>
        </a:p>
      </dgm:t>
    </dgm:pt>
    <dgm:pt modelId="{1B6BFD72-434B-4D0E-83A3-1841ECD34A2A}" type="parTrans" cxnId="{ED8BF0C0-F828-4B22-8EDE-2B611CF7C24F}">
      <dgm:prSet/>
      <dgm:spPr/>
      <dgm:t>
        <a:bodyPr/>
        <a:lstStyle/>
        <a:p>
          <a:endParaRPr lang="en-US"/>
        </a:p>
      </dgm:t>
    </dgm:pt>
    <dgm:pt modelId="{3625DBF7-8C7C-461F-AB63-10FA83055525}" type="sibTrans" cxnId="{ED8BF0C0-F828-4B22-8EDE-2B611CF7C24F}">
      <dgm:prSet/>
      <dgm:spPr/>
      <dgm:t>
        <a:bodyPr/>
        <a:lstStyle/>
        <a:p>
          <a:endParaRPr lang="en-US"/>
        </a:p>
      </dgm:t>
    </dgm:pt>
    <dgm:pt modelId="{DF471922-BA32-4AE7-AF1B-948ABF1A1F65}">
      <dgm:prSet/>
      <dgm:spPr>
        <a:solidFill>
          <a:schemeClr val="bg2"/>
        </a:solidFill>
      </dgm:spPr>
      <dgm:t>
        <a:bodyPr/>
        <a:lstStyle/>
        <a:p>
          <a:r>
            <a:rPr lang="en-US" dirty="0"/>
            <a:t>Method</a:t>
          </a:r>
        </a:p>
      </dgm:t>
    </dgm:pt>
    <dgm:pt modelId="{D9855953-5469-4742-8E66-31F8D3127763}" type="parTrans" cxnId="{18FF313E-9263-47DA-BCD1-73A85E1083DD}">
      <dgm:prSet/>
      <dgm:spPr/>
      <dgm:t>
        <a:bodyPr/>
        <a:lstStyle/>
        <a:p>
          <a:endParaRPr lang="en-US"/>
        </a:p>
      </dgm:t>
    </dgm:pt>
    <dgm:pt modelId="{7BE17AF3-FF07-4397-B3F2-F194AA079BD8}" type="sibTrans" cxnId="{18FF313E-9263-47DA-BCD1-73A85E1083DD}">
      <dgm:prSet/>
      <dgm:spPr/>
      <dgm:t>
        <a:bodyPr/>
        <a:lstStyle/>
        <a:p>
          <a:endParaRPr lang="en-US"/>
        </a:p>
      </dgm:t>
    </dgm:pt>
    <dgm:pt modelId="{09E2282B-6D20-4DDF-B9A7-82AE0454EE53}">
      <dgm:prSet/>
      <dgm:spPr/>
      <dgm:t>
        <a:bodyPr/>
        <a:lstStyle/>
        <a:p>
          <a:r>
            <a:rPr lang="en-US" dirty="0"/>
            <a:t>Result</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FD00FE72-1F3D-49C8-9845-8D2402893B92}" type="pres">
      <dgm:prSet presAssocID="{A35928F6-E60F-44BF-AB16-48641DECEC5D}" presName="parTxOnly" presStyleLbl="node1" presStyleIdx="1" presStyleCnt="6">
        <dgm:presLayoutVars>
          <dgm:bulletEnabled val="1"/>
        </dgm:presLayoutVars>
      </dgm:prSet>
      <dgm:spPr/>
    </dgm:pt>
    <dgm:pt modelId="{81C36D68-5CF9-4A99-8591-D5A6A56049D9}" type="pres">
      <dgm:prSet presAssocID="{3625DBF7-8C7C-461F-AB63-10FA83055525}" presName="parSpace" presStyleCnt="0"/>
      <dgm:spPr/>
    </dgm:pt>
    <dgm:pt modelId="{4CBD5EF2-5FA4-4FAE-9D01-83B0C61D1C86}" type="pres">
      <dgm:prSet presAssocID="{DF471922-BA32-4AE7-AF1B-948ABF1A1F65}" presName="parTxOnly" presStyleLbl="node1" presStyleIdx="2" presStyleCnt="6">
        <dgm:presLayoutVars>
          <dgm:bulletEnabled val="1"/>
        </dgm:presLayoutVars>
      </dgm:prSet>
      <dgm:spPr/>
    </dgm:pt>
    <dgm:pt modelId="{F2EE4619-247D-495B-8237-E6DBDDF2D6CC}" type="pres">
      <dgm:prSet presAssocID="{7BE17AF3-FF07-4397-B3F2-F194AA079BD8}"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18FF313E-9263-47DA-BCD1-73A85E1083DD}" srcId="{0D6BE7C9-2C41-484D-867D-B846ECFADDE4}" destId="{DF471922-BA32-4AE7-AF1B-948ABF1A1F65}" srcOrd="2" destOrd="0" parTransId="{D9855953-5469-4742-8E66-31F8D3127763}" sibTransId="{7BE17AF3-FF07-4397-B3F2-F194AA079BD8}"/>
    <dgm:cxn modelId="{3FC2D842-2483-49D7-AA3E-2377BDD94F1C}" type="presOf" srcId="{DF471922-BA32-4AE7-AF1B-948ABF1A1F65}" destId="{4CBD5EF2-5FA4-4FAE-9D01-83B0C61D1C86}" srcOrd="0" destOrd="0" presId="urn:microsoft.com/office/officeart/2005/8/layout/hChevron3"/>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E7E0AA8C-DE7E-4442-A79F-8EE43ED7AB9F}" type="presOf" srcId="{A35928F6-E60F-44BF-AB16-48641DECEC5D}" destId="{FD00FE72-1F3D-49C8-9845-8D2402893B92}"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ED8BF0C0-F828-4B22-8EDE-2B611CF7C24F}" srcId="{0D6BE7C9-2C41-484D-867D-B846ECFADDE4}" destId="{A35928F6-E60F-44BF-AB16-48641DECEC5D}" srcOrd="1" destOrd="0" parTransId="{1B6BFD72-434B-4D0E-83A3-1841ECD34A2A}" sibTransId="{3625DBF7-8C7C-461F-AB63-10FA83055525}"/>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BBDBB6F3-1951-4A44-868A-CF62AD563A99}" type="presParOf" srcId="{DB5EE44D-B125-4D48-AF50-1CCD02783A13}" destId="{FD00FE72-1F3D-49C8-9845-8D2402893B92}" srcOrd="2" destOrd="0" presId="urn:microsoft.com/office/officeart/2005/8/layout/hChevron3"/>
    <dgm:cxn modelId="{D2956D27-33C0-4BFB-9CAA-BE3FD8A90FE7}" type="presParOf" srcId="{DB5EE44D-B125-4D48-AF50-1CCD02783A13}" destId="{81C36D68-5CF9-4A99-8591-D5A6A56049D9}" srcOrd="3" destOrd="0" presId="urn:microsoft.com/office/officeart/2005/8/layout/hChevron3"/>
    <dgm:cxn modelId="{048D134F-68EA-4564-85C3-21FE5405E6E6}" type="presParOf" srcId="{DB5EE44D-B125-4D48-AF50-1CCD02783A13}" destId="{4CBD5EF2-5FA4-4FAE-9D01-83B0C61D1C86}" srcOrd="4" destOrd="0" presId="urn:microsoft.com/office/officeart/2005/8/layout/hChevron3"/>
    <dgm:cxn modelId="{CCCF539E-B6DD-4986-B249-9CD7592FE020}" type="presParOf" srcId="{DB5EE44D-B125-4D48-AF50-1CCD02783A13}" destId="{F2EE4619-247D-495B-8237-E6DBDDF2D6CC}"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2">
            <a:lumMod val="75000"/>
            <a:lumOff val="25000"/>
          </a:schemeClr>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accent1"/>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2">
            <a:lumMod val="75000"/>
            <a:lumOff val="25000"/>
          </a:schemeClr>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accent1"/>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2">
            <a:lumMod val="75000"/>
            <a:lumOff val="25000"/>
          </a:schemeClr>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accent1"/>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bg2"/>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D6BE7C9-2C41-484D-867D-B846ECFADDE4}" type="doc">
      <dgm:prSet loTypeId="urn:microsoft.com/office/officeart/2005/8/layout/hChevron3" loCatId="process" qsTypeId="urn:microsoft.com/office/officeart/2005/8/quickstyle/simple1" qsCatId="simple" csTypeId="urn:microsoft.com/office/officeart/2005/8/colors/accent1_2" csCatId="accent1" phldr="1"/>
      <dgm:spPr/>
    </dgm:pt>
    <dgm:pt modelId="{E9829717-5A65-47A2-BFD7-0EB2E0DEF692}">
      <dgm:prSet phldrT="[Text]" custT="1"/>
      <dgm:spPr>
        <a:solidFill>
          <a:schemeClr val="accent1"/>
        </a:solidFill>
      </dgm:spPr>
      <dgm:t>
        <a:bodyPr/>
        <a:lstStyle/>
        <a:p>
          <a:r>
            <a:rPr lang="en-US" sz="1100" dirty="0"/>
            <a:t>Introduction(2~4)</a:t>
          </a:r>
        </a:p>
      </dgm:t>
    </dgm:pt>
    <dgm:pt modelId="{BC09AB94-9E51-44C1-93C5-4C889C722B5D}" type="parTrans" cxnId="{679CCE20-B568-40E3-B655-ED6A9D6C978C}">
      <dgm:prSet/>
      <dgm:spPr/>
      <dgm:t>
        <a:bodyPr/>
        <a:lstStyle/>
        <a:p>
          <a:endParaRPr lang="en-US"/>
        </a:p>
      </dgm:t>
    </dgm:pt>
    <dgm:pt modelId="{8640FC87-38F6-4B2E-8B0B-4EDB96BCBC20}" type="sibTrans" cxnId="{679CCE20-B568-40E3-B655-ED6A9D6C978C}">
      <dgm:prSet/>
      <dgm:spPr/>
      <dgm:t>
        <a:bodyPr/>
        <a:lstStyle/>
        <a:p>
          <a:endParaRPr lang="en-US"/>
        </a:p>
      </dgm:t>
    </dgm:pt>
    <dgm:pt modelId="{A56B9CBB-CA5B-4EC1-BDF3-7CF4B0B143E2}">
      <dgm:prSet phldrT="[Text]" custT="1"/>
      <dgm:spPr>
        <a:solidFill>
          <a:schemeClr val="accent1"/>
        </a:solidFill>
      </dgm:spPr>
      <dgm:t>
        <a:bodyPr/>
        <a:lstStyle/>
        <a:p>
          <a:r>
            <a:rPr lang="en-US" sz="1100" dirty="0"/>
            <a:t>Conclusion(37,38)</a:t>
          </a:r>
        </a:p>
      </dgm:t>
    </dgm:pt>
    <dgm:pt modelId="{43CE4416-EE0F-4486-B20F-A1E7FCFB8A21}" type="parTrans" cxnId="{0F964E66-DCAE-4B3E-A1CF-7D91A9A45F7F}">
      <dgm:prSet/>
      <dgm:spPr/>
      <dgm:t>
        <a:bodyPr/>
        <a:lstStyle/>
        <a:p>
          <a:endParaRPr lang="en-US"/>
        </a:p>
      </dgm:t>
    </dgm:pt>
    <dgm:pt modelId="{90911487-1C1F-4E4A-8EB0-43BA61E24ADC}" type="sibTrans" cxnId="{0F964E66-DCAE-4B3E-A1CF-7D91A9A45F7F}">
      <dgm:prSet/>
      <dgm:spPr/>
      <dgm:t>
        <a:bodyPr/>
        <a:lstStyle/>
        <a:p>
          <a:endParaRPr lang="en-US"/>
        </a:p>
      </dgm:t>
    </dgm:pt>
    <dgm:pt modelId="{D6700409-C03D-4171-81AF-08700C30FE13}">
      <dgm:prSet phldrT="[Text]"/>
      <dgm:spPr>
        <a:solidFill>
          <a:schemeClr val="accent1"/>
        </a:solidFill>
      </dgm:spPr>
      <dgm:t>
        <a:bodyPr/>
        <a:lstStyle/>
        <a:p>
          <a:r>
            <a:rPr lang="en-US" dirty="0"/>
            <a:t>Questions</a:t>
          </a:r>
        </a:p>
      </dgm:t>
    </dgm:pt>
    <dgm:pt modelId="{38674330-46C8-46FB-9EA2-9A6F0680CAC7}" type="parTrans" cxnId="{1289C38E-55D5-4BBD-B89D-F87E7A690297}">
      <dgm:prSet/>
      <dgm:spPr/>
      <dgm:t>
        <a:bodyPr/>
        <a:lstStyle/>
        <a:p>
          <a:endParaRPr lang="en-US"/>
        </a:p>
      </dgm:t>
    </dgm:pt>
    <dgm:pt modelId="{87A14D67-1A23-4771-9A8A-702039904A3C}" type="sibTrans" cxnId="{1289C38E-55D5-4BBD-B89D-F87E7A690297}">
      <dgm:prSet/>
      <dgm:spPr/>
      <dgm:t>
        <a:bodyPr/>
        <a:lstStyle/>
        <a:p>
          <a:endParaRPr lang="en-US"/>
        </a:p>
      </dgm:t>
    </dgm:pt>
    <dgm:pt modelId="{09E2282B-6D20-4DDF-B9A7-82AE0454EE53}">
      <dgm:prSet custT="1"/>
      <dgm:spPr/>
      <dgm:t>
        <a:bodyPr/>
        <a:lstStyle/>
        <a:p>
          <a:r>
            <a:rPr lang="en-US" sz="1100" dirty="0"/>
            <a:t>Result(28~36)</a:t>
          </a:r>
        </a:p>
      </dgm:t>
    </dgm:pt>
    <dgm:pt modelId="{90CC2D3E-71B7-4757-8DF4-E5D11E89802E}" type="parTrans" cxnId="{A2E206DC-5284-4ACF-861F-2575E02CB28F}">
      <dgm:prSet/>
      <dgm:spPr/>
      <dgm:t>
        <a:bodyPr/>
        <a:lstStyle/>
        <a:p>
          <a:endParaRPr lang="en-US"/>
        </a:p>
      </dgm:t>
    </dgm:pt>
    <dgm:pt modelId="{84BABD51-9F13-4179-A308-E18CC2F7B97D}" type="sibTrans" cxnId="{A2E206DC-5284-4ACF-861F-2575E02CB28F}">
      <dgm:prSet/>
      <dgm:spPr/>
      <dgm:t>
        <a:bodyPr/>
        <a:lstStyle/>
        <a:p>
          <a:endParaRPr lang="en-US"/>
        </a:p>
      </dgm:t>
    </dgm:pt>
    <dgm:pt modelId="{62047D3D-A882-4F44-A552-2804B0F5CE3A}">
      <dgm:prSet custT="1"/>
      <dgm:spPr>
        <a:solidFill>
          <a:schemeClr val="accent1"/>
        </a:solidFill>
      </dgm:spPr>
      <dgm:t>
        <a:bodyPr/>
        <a:lstStyle/>
        <a:p>
          <a:r>
            <a:rPr lang="en-US" sz="1100" dirty="0"/>
            <a:t>Objective(5~8)</a:t>
          </a:r>
        </a:p>
      </dgm:t>
    </dgm:pt>
    <dgm:pt modelId="{7440D124-CAC7-4DFA-9202-4D976DAE1A1B}" type="parTrans" cxnId="{00FCFC18-11BF-4FD4-BCA6-CE03DFE4A606}">
      <dgm:prSet/>
      <dgm:spPr/>
      <dgm:t>
        <a:bodyPr/>
        <a:lstStyle/>
        <a:p>
          <a:endParaRPr lang="en-US"/>
        </a:p>
      </dgm:t>
    </dgm:pt>
    <dgm:pt modelId="{52442F9C-7A79-44B4-B7CB-D2B085FD249E}" type="sibTrans" cxnId="{00FCFC18-11BF-4FD4-BCA6-CE03DFE4A606}">
      <dgm:prSet/>
      <dgm:spPr/>
      <dgm:t>
        <a:bodyPr/>
        <a:lstStyle/>
        <a:p>
          <a:endParaRPr lang="en-US"/>
        </a:p>
      </dgm:t>
    </dgm:pt>
    <dgm:pt modelId="{194EE621-3D97-4C17-834D-D40DF72410F3}">
      <dgm:prSet custT="1"/>
      <dgm:spPr>
        <a:solidFill>
          <a:schemeClr val="bg2"/>
        </a:solidFill>
      </dgm:spPr>
      <dgm:t>
        <a:bodyPr/>
        <a:lstStyle/>
        <a:p>
          <a:r>
            <a:rPr lang="en-US" sz="1100" dirty="0"/>
            <a:t>Method(9~27)</a:t>
          </a:r>
        </a:p>
      </dgm:t>
    </dgm:pt>
    <dgm:pt modelId="{EBF56A7E-6144-48F2-8AE4-B256B2C0CD5A}" type="parTrans" cxnId="{D5F15409-7428-4951-922B-42451F0E2036}">
      <dgm:prSet/>
      <dgm:spPr/>
      <dgm:t>
        <a:bodyPr/>
        <a:lstStyle/>
        <a:p>
          <a:endParaRPr lang="en-US"/>
        </a:p>
      </dgm:t>
    </dgm:pt>
    <dgm:pt modelId="{0F64E5F1-8544-48F3-BB43-E5B3B680DB55}" type="sibTrans" cxnId="{D5F15409-7428-4951-922B-42451F0E2036}">
      <dgm:prSet/>
      <dgm:spPr/>
      <dgm:t>
        <a:bodyPr/>
        <a:lstStyle/>
        <a:p>
          <a:endParaRPr lang="en-US"/>
        </a:p>
      </dgm:t>
    </dgm:pt>
    <dgm:pt modelId="{DB5EE44D-B125-4D48-AF50-1CCD02783A13}" type="pres">
      <dgm:prSet presAssocID="{0D6BE7C9-2C41-484D-867D-B846ECFADDE4}" presName="Name0" presStyleCnt="0">
        <dgm:presLayoutVars>
          <dgm:dir/>
          <dgm:resizeHandles val="exact"/>
        </dgm:presLayoutVars>
      </dgm:prSet>
      <dgm:spPr/>
    </dgm:pt>
    <dgm:pt modelId="{045D25BC-C29C-4AE9-9E63-99CED238A67A}" type="pres">
      <dgm:prSet presAssocID="{E9829717-5A65-47A2-BFD7-0EB2E0DEF692}" presName="parTxOnly" presStyleLbl="node1" presStyleIdx="0" presStyleCnt="6">
        <dgm:presLayoutVars>
          <dgm:bulletEnabled val="1"/>
        </dgm:presLayoutVars>
      </dgm:prSet>
      <dgm:spPr/>
    </dgm:pt>
    <dgm:pt modelId="{C82C0AC0-4B47-45F3-9938-49E151258715}" type="pres">
      <dgm:prSet presAssocID="{8640FC87-38F6-4B2E-8B0B-4EDB96BCBC20}" presName="parSpace" presStyleCnt="0"/>
      <dgm:spPr/>
    </dgm:pt>
    <dgm:pt modelId="{E6FFF381-743A-4A6C-BA00-6B6054DCCCCF}" type="pres">
      <dgm:prSet presAssocID="{62047D3D-A882-4F44-A552-2804B0F5CE3A}" presName="parTxOnly" presStyleLbl="node1" presStyleIdx="1" presStyleCnt="6">
        <dgm:presLayoutVars>
          <dgm:bulletEnabled val="1"/>
        </dgm:presLayoutVars>
      </dgm:prSet>
      <dgm:spPr/>
    </dgm:pt>
    <dgm:pt modelId="{11BB6AF3-5F7F-4CEE-9A3E-3520FAFA8264}" type="pres">
      <dgm:prSet presAssocID="{52442F9C-7A79-44B4-B7CB-D2B085FD249E}" presName="parSpace" presStyleCnt="0"/>
      <dgm:spPr/>
    </dgm:pt>
    <dgm:pt modelId="{E89DDA82-D760-42A9-A725-60861DB15125}" type="pres">
      <dgm:prSet presAssocID="{194EE621-3D97-4C17-834D-D40DF72410F3}" presName="parTxOnly" presStyleLbl="node1" presStyleIdx="2" presStyleCnt="6">
        <dgm:presLayoutVars>
          <dgm:bulletEnabled val="1"/>
        </dgm:presLayoutVars>
      </dgm:prSet>
      <dgm:spPr/>
    </dgm:pt>
    <dgm:pt modelId="{6E057577-8013-4EC3-9A23-B34E10B3CD93}" type="pres">
      <dgm:prSet presAssocID="{0F64E5F1-8544-48F3-BB43-E5B3B680DB55}" presName="parSpace" presStyleCnt="0"/>
      <dgm:spPr/>
    </dgm:pt>
    <dgm:pt modelId="{88A3A2DD-EDFA-48F2-8511-78AA6404FBA4}" type="pres">
      <dgm:prSet presAssocID="{09E2282B-6D20-4DDF-B9A7-82AE0454EE53}" presName="parTxOnly" presStyleLbl="node1" presStyleIdx="3" presStyleCnt="6">
        <dgm:presLayoutVars>
          <dgm:bulletEnabled val="1"/>
        </dgm:presLayoutVars>
      </dgm:prSet>
      <dgm:spPr/>
    </dgm:pt>
    <dgm:pt modelId="{42F9BB72-7A9D-4DE8-80DE-A47C28AF4B13}" type="pres">
      <dgm:prSet presAssocID="{84BABD51-9F13-4179-A308-E18CC2F7B97D}" presName="parSpace" presStyleCnt="0"/>
      <dgm:spPr/>
    </dgm:pt>
    <dgm:pt modelId="{8B4887F0-D77F-47C8-801D-106F67B32E10}" type="pres">
      <dgm:prSet presAssocID="{A56B9CBB-CA5B-4EC1-BDF3-7CF4B0B143E2}" presName="parTxOnly" presStyleLbl="node1" presStyleIdx="4" presStyleCnt="6">
        <dgm:presLayoutVars>
          <dgm:bulletEnabled val="1"/>
        </dgm:presLayoutVars>
      </dgm:prSet>
      <dgm:spPr/>
    </dgm:pt>
    <dgm:pt modelId="{E79EB280-6B36-4118-925B-D7495C366835}" type="pres">
      <dgm:prSet presAssocID="{90911487-1C1F-4E4A-8EB0-43BA61E24ADC}" presName="parSpace" presStyleCnt="0"/>
      <dgm:spPr/>
    </dgm:pt>
    <dgm:pt modelId="{61BFC427-3C1C-45F6-9A13-7C22AB339B3E}" type="pres">
      <dgm:prSet presAssocID="{D6700409-C03D-4171-81AF-08700C30FE13}" presName="parTxOnly" presStyleLbl="node1" presStyleIdx="5" presStyleCnt="6" custLinFactNeighborX="305">
        <dgm:presLayoutVars>
          <dgm:bulletEnabled val="1"/>
        </dgm:presLayoutVars>
      </dgm:prSet>
      <dgm:spPr/>
    </dgm:pt>
  </dgm:ptLst>
  <dgm:cxnLst>
    <dgm:cxn modelId="{D5F15409-7428-4951-922B-42451F0E2036}" srcId="{0D6BE7C9-2C41-484D-867D-B846ECFADDE4}" destId="{194EE621-3D97-4C17-834D-D40DF72410F3}" srcOrd="2" destOrd="0" parTransId="{EBF56A7E-6144-48F2-8AE4-B256B2C0CD5A}" sibTransId="{0F64E5F1-8544-48F3-BB43-E5B3B680DB55}"/>
    <dgm:cxn modelId="{00FCFC18-11BF-4FD4-BCA6-CE03DFE4A606}" srcId="{0D6BE7C9-2C41-484D-867D-B846ECFADDE4}" destId="{62047D3D-A882-4F44-A552-2804B0F5CE3A}" srcOrd="1" destOrd="0" parTransId="{7440D124-CAC7-4DFA-9202-4D976DAE1A1B}" sibTransId="{52442F9C-7A79-44B4-B7CB-D2B085FD249E}"/>
    <dgm:cxn modelId="{9E7A551F-CDC3-4A33-B744-54788224896D}" type="presOf" srcId="{A56B9CBB-CA5B-4EC1-BDF3-7CF4B0B143E2}" destId="{8B4887F0-D77F-47C8-801D-106F67B32E10}" srcOrd="0" destOrd="0" presId="urn:microsoft.com/office/officeart/2005/8/layout/hChevron3"/>
    <dgm:cxn modelId="{10EE6320-B371-4FF4-8C2F-DF81F15563EB}" type="presOf" srcId="{0D6BE7C9-2C41-484D-867D-B846ECFADDE4}" destId="{DB5EE44D-B125-4D48-AF50-1CCD02783A13}" srcOrd="0" destOrd="0" presId="urn:microsoft.com/office/officeart/2005/8/layout/hChevron3"/>
    <dgm:cxn modelId="{679CCE20-B568-40E3-B655-ED6A9D6C978C}" srcId="{0D6BE7C9-2C41-484D-867D-B846ECFADDE4}" destId="{E9829717-5A65-47A2-BFD7-0EB2E0DEF692}" srcOrd="0" destOrd="0" parTransId="{BC09AB94-9E51-44C1-93C5-4C889C722B5D}" sibTransId="{8640FC87-38F6-4B2E-8B0B-4EDB96BCBC20}"/>
    <dgm:cxn modelId="{0F964E66-DCAE-4B3E-A1CF-7D91A9A45F7F}" srcId="{0D6BE7C9-2C41-484D-867D-B846ECFADDE4}" destId="{A56B9CBB-CA5B-4EC1-BDF3-7CF4B0B143E2}" srcOrd="4" destOrd="0" parTransId="{43CE4416-EE0F-4486-B20F-A1E7FCFB8A21}" sibTransId="{90911487-1C1F-4E4A-8EB0-43BA61E24ADC}"/>
    <dgm:cxn modelId="{E453F373-C6E4-4BAD-AB53-FF24622FCBD3}" type="presOf" srcId="{E9829717-5A65-47A2-BFD7-0EB2E0DEF692}" destId="{045D25BC-C29C-4AE9-9E63-99CED238A67A}" srcOrd="0" destOrd="0" presId="urn:microsoft.com/office/officeart/2005/8/layout/hChevron3"/>
    <dgm:cxn modelId="{6B92068A-44B4-46B5-BAAA-913FBA13687C}" type="presOf" srcId="{09E2282B-6D20-4DDF-B9A7-82AE0454EE53}" destId="{88A3A2DD-EDFA-48F2-8511-78AA6404FBA4}" srcOrd="0" destOrd="0" presId="urn:microsoft.com/office/officeart/2005/8/layout/hChevron3"/>
    <dgm:cxn modelId="{1289C38E-55D5-4BBD-B89D-F87E7A690297}" srcId="{0D6BE7C9-2C41-484D-867D-B846ECFADDE4}" destId="{D6700409-C03D-4171-81AF-08700C30FE13}" srcOrd="5" destOrd="0" parTransId="{38674330-46C8-46FB-9EA2-9A6F0680CAC7}" sibTransId="{87A14D67-1A23-4771-9A8A-702039904A3C}"/>
    <dgm:cxn modelId="{6925EA9C-D277-4EDF-9F5B-3A66EA8A0647}" type="presOf" srcId="{194EE621-3D97-4C17-834D-D40DF72410F3}" destId="{E89DDA82-D760-42A9-A725-60861DB15125}" srcOrd="0" destOrd="0" presId="urn:microsoft.com/office/officeart/2005/8/layout/hChevron3"/>
    <dgm:cxn modelId="{27F547AF-84F7-4D50-B1A1-32F4A0CB7B04}" type="presOf" srcId="{62047D3D-A882-4F44-A552-2804B0F5CE3A}" destId="{E6FFF381-743A-4A6C-BA00-6B6054DCCCCF}" srcOrd="0" destOrd="0" presId="urn:microsoft.com/office/officeart/2005/8/layout/hChevron3"/>
    <dgm:cxn modelId="{7B5484C2-935A-4547-8E28-A8562648ED11}" type="presOf" srcId="{D6700409-C03D-4171-81AF-08700C30FE13}" destId="{61BFC427-3C1C-45F6-9A13-7C22AB339B3E}" srcOrd="0" destOrd="0" presId="urn:microsoft.com/office/officeart/2005/8/layout/hChevron3"/>
    <dgm:cxn modelId="{A2E206DC-5284-4ACF-861F-2575E02CB28F}" srcId="{0D6BE7C9-2C41-484D-867D-B846ECFADDE4}" destId="{09E2282B-6D20-4DDF-B9A7-82AE0454EE53}" srcOrd="3" destOrd="0" parTransId="{90CC2D3E-71B7-4757-8DF4-E5D11E89802E}" sibTransId="{84BABD51-9F13-4179-A308-E18CC2F7B97D}"/>
    <dgm:cxn modelId="{7E368E6F-7D03-4641-A785-FE1D662BA77E}" type="presParOf" srcId="{DB5EE44D-B125-4D48-AF50-1CCD02783A13}" destId="{045D25BC-C29C-4AE9-9E63-99CED238A67A}" srcOrd="0" destOrd="0" presId="urn:microsoft.com/office/officeart/2005/8/layout/hChevron3"/>
    <dgm:cxn modelId="{434AA3D5-077D-4871-9A7B-471BB00804E2}" type="presParOf" srcId="{DB5EE44D-B125-4D48-AF50-1CCD02783A13}" destId="{C82C0AC0-4B47-45F3-9938-49E151258715}" srcOrd="1" destOrd="0" presId="urn:microsoft.com/office/officeart/2005/8/layout/hChevron3"/>
    <dgm:cxn modelId="{63D405D3-25D3-4D80-93BF-F7F7BD0E0A24}" type="presParOf" srcId="{DB5EE44D-B125-4D48-AF50-1CCD02783A13}" destId="{E6FFF381-743A-4A6C-BA00-6B6054DCCCCF}" srcOrd="2" destOrd="0" presId="urn:microsoft.com/office/officeart/2005/8/layout/hChevron3"/>
    <dgm:cxn modelId="{76DD57DA-48E5-41AE-A03B-8DD7CCC0A80C}" type="presParOf" srcId="{DB5EE44D-B125-4D48-AF50-1CCD02783A13}" destId="{11BB6AF3-5F7F-4CEE-9A3E-3520FAFA8264}" srcOrd="3" destOrd="0" presId="urn:microsoft.com/office/officeart/2005/8/layout/hChevron3"/>
    <dgm:cxn modelId="{CE97BAFE-CC16-43A2-AF34-0FBFAEBCD1F8}" type="presParOf" srcId="{DB5EE44D-B125-4D48-AF50-1CCD02783A13}" destId="{E89DDA82-D760-42A9-A725-60861DB15125}" srcOrd="4" destOrd="0" presId="urn:microsoft.com/office/officeart/2005/8/layout/hChevron3"/>
    <dgm:cxn modelId="{E32FCE1F-A852-4F4B-B361-209682FB0554}" type="presParOf" srcId="{DB5EE44D-B125-4D48-AF50-1CCD02783A13}" destId="{6E057577-8013-4EC3-9A23-B34E10B3CD93}" srcOrd="5" destOrd="0" presId="urn:microsoft.com/office/officeart/2005/8/layout/hChevron3"/>
    <dgm:cxn modelId="{0B07445E-59CF-4DEA-887C-AEFAE15B5273}" type="presParOf" srcId="{DB5EE44D-B125-4D48-AF50-1CCD02783A13}" destId="{88A3A2DD-EDFA-48F2-8511-78AA6404FBA4}" srcOrd="6" destOrd="0" presId="urn:microsoft.com/office/officeart/2005/8/layout/hChevron3"/>
    <dgm:cxn modelId="{F9338333-4624-4C3A-885C-3DF7A850063F}" type="presParOf" srcId="{DB5EE44D-B125-4D48-AF50-1CCD02783A13}" destId="{42F9BB72-7A9D-4DE8-80DE-A47C28AF4B13}" srcOrd="7" destOrd="0" presId="urn:microsoft.com/office/officeart/2005/8/layout/hChevron3"/>
    <dgm:cxn modelId="{1C800DCB-75DF-430B-90FC-5F138DEC2845}" type="presParOf" srcId="{DB5EE44D-B125-4D48-AF50-1CCD02783A13}" destId="{8B4887F0-D77F-47C8-801D-106F67B32E10}" srcOrd="8" destOrd="0" presId="urn:microsoft.com/office/officeart/2005/8/layout/hChevron3"/>
    <dgm:cxn modelId="{5F824496-2519-4A53-B7E5-D3B208B408CA}" type="presParOf" srcId="{DB5EE44D-B125-4D48-AF50-1CCD02783A13}" destId="{E79EB280-6B36-4118-925B-D7495C366835}" srcOrd="9" destOrd="0" presId="urn:microsoft.com/office/officeart/2005/8/layout/hChevron3"/>
    <dgm:cxn modelId="{0B69E8CC-60E6-4D23-8C39-C6A6A4F58FE2}" type="presParOf" srcId="{DB5EE44D-B125-4D48-AF50-1CCD02783A13}" destId="{61BFC427-3C1C-45F6-9A13-7C22AB339B3E}" srcOrd="10" destOrd="0" presId="urn:microsoft.com/office/officeart/2005/8/layout/hChevron3"/>
  </dgm:cxnLst>
  <dgm:bg>
    <a:solidFill>
      <a:schemeClr val="bg1"/>
    </a:solid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116" y="0"/>
        <a:ext cx="1761584" cy="267077"/>
      </dsp:txXfrm>
    </dsp:sp>
    <dsp:sp modelId="{FD00FE72-1F3D-49C8-9845-8D2402893B92}">
      <dsp:nvSpPr>
        <dsp:cNvPr id="0" name=""/>
        <dsp:cNvSpPr/>
      </dsp:nvSpPr>
      <dsp:spPr>
        <a:xfrm>
          <a:off x="1463799"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Objective</a:t>
          </a:r>
        </a:p>
      </dsp:txBody>
      <dsp:txXfrm>
        <a:off x="1597338" y="0"/>
        <a:ext cx="1561276" cy="267077"/>
      </dsp:txXfrm>
    </dsp:sp>
    <dsp:sp modelId="{4CBD5EF2-5FA4-4FAE-9D01-83B0C61D1C86}">
      <dsp:nvSpPr>
        <dsp:cNvPr id="0" name=""/>
        <dsp:cNvSpPr/>
      </dsp:nvSpPr>
      <dsp:spPr>
        <a:xfrm>
          <a:off x="2926481"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Method</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Result</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Conclusion</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116" y="0"/>
        <a:ext cx="1761584" cy="267077"/>
      </dsp:txXfrm>
    </dsp:sp>
    <dsp:sp modelId="{FD00FE72-1F3D-49C8-9845-8D2402893B92}">
      <dsp:nvSpPr>
        <dsp:cNvPr id="0" name=""/>
        <dsp:cNvSpPr/>
      </dsp:nvSpPr>
      <dsp:spPr>
        <a:xfrm>
          <a:off x="1463799"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Objective</a:t>
          </a:r>
        </a:p>
      </dsp:txBody>
      <dsp:txXfrm>
        <a:off x="1597338" y="0"/>
        <a:ext cx="1561276" cy="267077"/>
      </dsp:txXfrm>
    </dsp:sp>
    <dsp:sp modelId="{4CBD5EF2-5FA4-4FAE-9D01-83B0C61D1C86}">
      <dsp:nvSpPr>
        <dsp:cNvPr id="0" name=""/>
        <dsp:cNvSpPr/>
      </dsp:nvSpPr>
      <dsp:spPr>
        <a:xfrm>
          <a:off x="2926481"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Method</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Result</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Conclusion</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116" y="0"/>
        <a:ext cx="1761584" cy="267077"/>
      </dsp:txXfrm>
    </dsp:sp>
    <dsp:sp modelId="{FD00FE72-1F3D-49C8-9845-8D2402893B92}">
      <dsp:nvSpPr>
        <dsp:cNvPr id="0" name=""/>
        <dsp:cNvSpPr/>
      </dsp:nvSpPr>
      <dsp:spPr>
        <a:xfrm>
          <a:off x="1463799"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Objective</a:t>
          </a:r>
        </a:p>
      </dsp:txBody>
      <dsp:txXfrm>
        <a:off x="1597338" y="0"/>
        <a:ext cx="1561276" cy="267077"/>
      </dsp:txXfrm>
    </dsp:sp>
    <dsp:sp modelId="{4CBD5EF2-5FA4-4FAE-9D01-83B0C61D1C86}">
      <dsp:nvSpPr>
        <dsp:cNvPr id="0" name=""/>
        <dsp:cNvSpPr/>
      </dsp:nvSpPr>
      <dsp:spPr>
        <a:xfrm>
          <a:off x="2926481"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Method</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Result</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Conclusion</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Introduction</a:t>
          </a:r>
        </a:p>
      </dsp:txBody>
      <dsp:txXfrm>
        <a:off x="1116" y="0"/>
        <a:ext cx="1761584" cy="267077"/>
      </dsp:txXfrm>
    </dsp:sp>
    <dsp:sp modelId="{FD00FE72-1F3D-49C8-9845-8D2402893B92}">
      <dsp:nvSpPr>
        <dsp:cNvPr id="0" name=""/>
        <dsp:cNvSpPr/>
      </dsp:nvSpPr>
      <dsp:spPr>
        <a:xfrm>
          <a:off x="1463799"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Objective</a:t>
          </a:r>
        </a:p>
      </dsp:txBody>
      <dsp:txXfrm>
        <a:off x="1597338" y="0"/>
        <a:ext cx="1561276" cy="267077"/>
      </dsp:txXfrm>
    </dsp:sp>
    <dsp:sp modelId="{4CBD5EF2-5FA4-4FAE-9D01-83B0C61D1C86}">
      <dsp:nvSpPr>
        <dsp:cNvPr id="0" name=""/>
        <dsp:cNvSpPr/>
      </dsp:nvSpPr>
      <dsp:spPr>
        <a:xfrm>
          <a:off x="2926481"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Method</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Result</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Conclusion</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D25BC-C29C-4AE9-9E63-99CED238A67A}">
      <dsp:nvSpPr>
        <dsp:cNvPr id="0" name=""/>
        <dsp:cNvSpPr/>
      </dsp:nvSpPr>
      <dsp:spPr>
        <a:xfrm>
          <a:off x="1116" y="0"/>
          <a:ext cx="1828353" cy="267077"/>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Introduction(2~4)</a:t>
          </a:r>
        </a:p>
      </dsp:txBody>
      <dsp:txXfrm>
        <a:off x="1116" y="0"/>
        <a:ext cx="1761584" cy="267077"/>
      </dsp:txXfrm>
    </dsp:sp>
    <dsp:sp modelId="{E6FFF381-743A-4A6C-BA00-6B6054DCCCCF}">
      <dsp:nvSpPr>
        <dsp:cNvPr id="0" name=""/>
        <dsp:cNvSpPr/>
      </dsp:nvSpPr>
      <dsp:spPr>
        <a:xfrm>
          <a:off x="1463799"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Objective(5~8)</a:t>
          </a:r>
        </a:p>
      </dsp:txBody>
      <dsp:txXfrm>
        <a:off x="1597338" y="0"/>
        <a:ext cx="1561276" cy="267077"/>
      </dsp:txXfrm>
    </dsp:sp>
    <dsp:sp modelId="{E89DDA82-D760-42A9-A725-60861DB15125}">
      <dsp:nvSpPr>
        <dsp:cNvPr id="0" name=""/>
        <dsp:cNvSpPr/>
      </dsp:nvSpPr>
      <dsp:spPr>
        <a:xfrm>
          <a:off x="2926481" y="0"/>
          <a:ext cx="1828353" cy="267077"/>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Method(9~27)</a:t>
          </a:r>
        </a:p>
      </dsp:txBody>
      <dsp:txXfrm>
        <a:off x="3060020" y="0"/>
        <a:ext cx="1561276" cy="267077"/>
      </dsp:txXfrm>
    </dsp:sp>
    <dsp:sp modelId="{88A3A2DD-EDFA-48F2-8511-78AA6404FBA4}">
      <dsp:nvSpPr>
        <dsp:cNvPr id="0" name=""/>
        <dsp:cNvSpPr/>
      </dsp:nvSpPr>
      <dsp:spPr>
        <a:xfrm>
          <a:off x="4389164" y="0"/>
          <a:ext cx="1828353" cy="267077"/>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Result(28~36)</a:t>
          </a:r>
        </a:p>
      </dsp:txBody>
      <dsp:txXfrm>
        <a:off x="4522703" y="0"/>
        <a:ext cx="1561276" cy="267077"/>
      </dsp:txXfrm>
    </dsp:sp>
    <dsp:sp modelId="{8B4887F0-D77F-47C8-801D-106F67B32E10}">
      <dsp:nvSpPr>
        <dsp:cNvPr id="0" name=""/>
        <dsp:cNvSpPr/>
      </dsp:nvSpPr>
      <dsp:spPr>
        <a:xfrm>
          <a:off x="5851847"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Conclusion(37,38)</a:t>
          </a:r>
        </a:p>
      </dsp:txBody>
      <dsp:txXfrm>
        <a:off x="5985386" y="0"/>
        <a:ext cx="1561276" cy="267077"/>
      </dsp:txXfrm>
    </dsp:sp>
    <dsp:sp modelId="{61BFC427-3C1C-45F6-9A13-7C22AB339B3E}">
      <dsp:nvSpPr>
        <dsp:cNvPr id="0" name=""/>
        <dsp:cNvSpPr/>
      </dsp:nvSpPr>
      <dsp:spPr>
        <a:xfrm>
          <a:off x="7315645" y="0"/>
          <a:ext cx="1828353" cy="267077"/>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Questions</a:t>
          </a:r>
        </a:p>
      </dsp:txBody>
      <dsp:txXfrm>
        <a:off x="7449184" y="0"/>
        <a:ext cx="1561276" cy="26707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6EA7B6E-66D9-46A1-B010-446CB69A2A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9BF6F62-6137-4B43-BF59-D06A67FAE4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0AB7CD-1E03-4514-99E6-F799530BB09E}" type="datetimeFigureOut">
              <a:rPr lang="en-US" smtClean="0"/>
              <a:t>4/27/2022</a:t>
            </a:fld>
            <a:endParaRPr lang="en-US"/>
          </a:p>
        </p:txBody>
      </p:sp>
      <p:sp>
        <p:nvSpPr>
          <p:cNvPr id="4" name="Footer Placeholder 3">
            <a:extLst>
              <a:ext uri="{FF2B5EF4-FFF2-40B4-BE49-F238E27FC236}">
                <a16:creationId xmlns:a16="http://schemas.microsoft.com/office/drawing/2014/main" id="{2E18B7F7-5DF1-44C8-B398-CB9E42992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443A148-3D55-4E25-AC48-88E865957C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171DE9-0072-4C67-BB1D-11E11BCE20B1}" type="slidenum">
              <a:rPr lang="en-US" smtClean="0"/>
              <a:t>‹#›</a:t>
            </a:fld>
            <a:endParaRPr lang="en-US"/>
          </a:p>
        </p:txBody>
      </p:sp>
    </p:spTree>
    <p:extLst>
      <p:ext uri="{BB962C8B-B14F-4D97-AF65-F5344CB8AC3E}">
        <p14:creationId xmlns:p14="http://schemas.microsoft.com/office/powerpoint/2010/main" val="1526773756"/>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3:55:16.288"/>
    </inkml:context>
    <inkml:brush xml:id="br0">
      <inkml:brushProperty name="width" value="0.05" units="cm"/>
      <inkml:brushProperty name="height" value="0.05" units="cm"/>
    </inkml:brush>
  </inkml:definitions>
  <inkml:trace contextRef="#ctx0" brushRef="#br0">4 172 24575,'-1'1'0,"1"-1"0,-1 1 0,1-1 0,0 1 0,-1-1 0,1 1 0,0-1 0,0 1 0,0 0 0,-1-1 0,1 1 0,0-1 0,0 1 0,0 0 0,0-1 0,0 1 0,0-1 0,0 1 0,0 0 0,0-1 0,0 1 0,1-1 0,-1 1 0,0 0 0,0-1 0,0 1 0,1-1 0,-1 1 0,0-1 0,1 1 0,0 0 0,9 24 0,48 106 0,51 102 0,-93-204 0,226 439 0,-34 19 0,-197-455 0,19 37 0,-24-58 0,0-1 0,0 0 0,1 0 0,0-1 0,1 0 0,0 0 0,11 9 0,-9-8 0,0 1 0,-1 0 0,-1 0 0,0 1 0,0 1 0,-2-1 0,1 1 0,5 18 0,3 2 0,2 6 0,-13-28 0,0 0 0,1 0 0,10 14 0,-12-20 0,0-2 0,0 1 0,0 0 0,1-1 0,0 0 0,-1 1 0,1-2 0,1 1 0,-1 0 0,0-1 0,9 4 0,43 15 0,55 24 0,92 42 0,-30-16 0,-142-55 0,-1 0 0,0 2 0,39 31 0,-61-42 0,-1 0 0,1 1 0,-1 0 0,-1 0 0,0 1 0,0 0 0,0 0 0,-1 0 0,-1 1 0,6 14 0,1 10 0,10 63 0,-7-33 0,-5-22 0,-3-15 0,0 0 0,2 0 0,17 40 0,59 148 0,-68-161 0,4-2 0,1 0 0,55 94 0,-75-143 0,1 0 0,0-1 0,0 1 0,0-1 0,1 1 0,-1-1 0,0 0 0,1 0 0,-1 0 0,1 0 0,0 0 0,0-1 0,4 3 0,-4-3 0,-1-1 0,1 0 0,-1 0 0,0 0 0,1 0 0,-1 0 0,1 0 0,-1 0 0,1-1 0,-1 1 0,0-1 0,1 0 0,-1 1 0,0-1 0,0 0 0,0-1 0,1 1 0,2-3 0,11-9 0,-1-1 0,0 0 0,-1-1 0,-1-1 0,-1 0 0,0-1 0,13-24 0,-2 5 0,-3 5 0,23-32 0,39-82 0,-70 120 0,-1 0 0,-2 0 0,-1-1 0,0 0 0,-2-1 0,-1 0 0,1-32 0,-5 10 0,-2 0 0,-3 0 0,-15-80 0,-49-142 0,2 10 0,45 177 0,-4 2 0,-63-142 0,-38-33 0,71 151 0,35 68 0,-2 1 0,-2 1 0,-1 1 0,-1 1 0,-37-35 0,41 50 0,0 1 0,-2 2 0,0 0 0,-45-21 0,-34-23 0,75 41 0,-35-23 0,-103-54 0,122 74 0,1-3 0,1-1 0,2-2 0,-48-43 0,48 39 0,-50-29 0,1 1 0,68 46 0,-34-17 0,-11-7 0,40 22 0,-53-22 0,57 29 0,1-1 0,0-1 0,0-1 0,-30-24 0,38 25 0,-1 0 0,-25-16 0,32 24 0,0-1 0,0 2 0,0-1 0,-1 1 0,1 0 0,0 0 0,-1 1 0,-14-1 0,-89 2-1365,81 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7T13:55:21.9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21,'0'-1,"0"1,0-1,1 1,-1-1,0 1,0-1,1 1,-1-1,0 1,1-1,-1 1,1-1,-1 1,0 0,1-1,-1 1,1 0,-1-1,1 1,-1 0,1-1,0 1,-1 0,1 0,-1 0,1 0,0 0,21-4,-17 3,46-3,-1 3,1 1,0 3,-1 2,0 2,0 2,-1 2,0 3,-1 2,0 1,-1 3,-2 2,0 2,-1 2,-2 1,40 34,4 8,121 72,-14 2,-154-112,20 21,56 64,-104-105,14 18,36 54,1 1,86 121,-58-74,-19-31,83 106,-141-193,0-1,1 0,0-1,28 18,-27-21,-1 2,-1 0,1 0,-2 1,0 1,13 14,26 45,-27-36,2 0,47 48,-22-34,-3 3,-2 1,50 76,-49-66,-34-48,-2-1,0 1,0 1,-2 0,0 0,-1 1,7 19,2 24,-9-35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7T13:55:23.9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0,'3'1,"-1"-1,0 1,0-1,0 1,1 0,-1 0,0 0,0 0,0 0,0 1,-1-1,1 0,0 1,0 0,2 2,23 32,-26-35,112 178,-62-95,117 148,-106-165,30 34,-80-85,0 1,-1 0,0 0,12 30,30 63,7 17,-45-82,3-1,2-1,1-1,51 74,-64-103,0 0,0 0,-1 1,-1 0,0 1,-1-1,4 16,15 110,-13-66,8 39,-5 0,1 141,-15-204,2 0,10 50,-7-62,-4-25,1 1,0 0,1-1,1 0,0 0,9 21,-9-25,0-1,0 1,-1 1,-1-1,0 0,0 1,1 12,-2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6f25107f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6f25107f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everyone, My name is Haoxuan Li, welcome to my thesis defense. we have Dr. Sun, my major professor, Dr. Canavan and Dr. Yilmaz as my committee members. It is my honor to have you here. Today I am going to present my study in robotic manipulation and deep learning. The title of my research is xxx.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072516a7f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072516a7f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Actor-Critic system is the combination of the policy network and the value network. Double-DQN only contains the value network.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value network produces the judgement or Q value based on the input given at time t, which is represented by equation 1. Q values are used to evaluate how good a state action pare is. For double DQN, the q value will be used to select predefine actions.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update network’s weight, we use equation 2 and 3</a:t>
            </a:r>
          </a:p>
          <a:p>
            <a:pPr marL="0" lvl="0" indent="0" algn="l" rtl="0">
              <a:spcBef>
                <a:spcPts val="0"/>
              </a:spcBef>
              <a:spcAft>
                <a:spcPts val="0"/>
              </a:spcAft>
              <a:buNone/>
            </a:pPr>
            <a:r>
              <a:rPr lang="en-US" dirty="0"/>
              <a:t>the policy network will use the Q value as the loss to perform gradient ascent </a:t>
            </a:r>
          </a:p>
          <a:p>
            <a:pPr marL="0" lvl="0" indent="0" algn="l" rtl="0">
              <a:spcBef>
                <a:spcPts val="0"/>
              </a:spcBef>
              <a:spcAft>
                <a:spcPts val="0"/>
              </a:spcAft>
              <a:buNone/>
            </a:pPr>
            <a:r>
              <a:rPr lang="en-US" dirty="0"/>
              <a:t>To update value network’s weight, we use TD learning. where we calculate the TD target, it is an approximation of the future reward. We use the difference between the approximation and actual observation as the loss to perform gradient descend.  </a:t>
            </a:r>
            <a:endParaRPr dirty="0"/>
          </a:p>
        </p:txBody>
      </p:sp>
    </p:spTree>
    <p:extLst>
      <p:ext uri="{BB962C8B-B14F-4D97-AF65-F5344CB8AC3E}">
        <p14:creationId xmlns:p14="http://schemas.microsoft.com/office/powerpoint/2010/main" val="3034410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123876c5e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123876c5e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 are going to introduce the setup.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pouring scene is built in </a:t>
            </a:r>
            <a:r>
              <a:rPr lang="en-US" dirty="0" err="1"/>
              <a:t>coppelia</a:t>
            </a:r>
            <a:r>
              <a:rPr lang="en-US" dirty="0"/>
              <a:t> simulator. The size of the objects are similar to what we have in real life. As you can see, we have the UR5 robot arm holding and the cup. The cup will rotate with the hand. There are also two vision sensors cam1 and cam2. Detail of the vision sensors will be given in the later slides. The target is the purple box. the agents will pour everything out from the pouring cup to this purple box. The cup will rotate </a:t>
            </a:r>
            <a:r>
              <a:rPr lang="en-US" dirty="0" err="1"/>
              <a:t>cw</a:t>
            </a:r>
            <a:r>
              <a:rPr lang="en-US" dirty="0"/>
              <a:t> in order to pour into the target. The clockwise rotation has a negative velocity.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two joints marked in red are used for the pose randomization. They will have a random rotation at the beginning of each episode to generate different starting positions.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movement perimeter is marked by the black square, The center of the perimeter is placed 10 cm lower and to the right relative to the source cup. And the side length is 20cm. We pick this setup based on our experience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Remember we limit our motion range in 2D, also shown in figure b, these two joints are the closest to the base that move in </a:t>
            </a:r>
            <a:r>
              <a:rPr lang="en-US" dirty="0" err="1"/>
              <a:t>yz</a:t>
            </a:r>
            <a:r>
              <a:rPr lang="en-US" dirty="0"/>
              <a:t> plane. Moving these base joints can give us a larger range of randomization of the end-effector’s position.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123876c5e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123876c5e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the following 11 slides, we will discuss the setup of our models. We will start with visual models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Coming back: now we are going to introduce ….</a:t>
            </a:r>
          </a:p>
          <a:p>
            <a:pPr marL="0" lvl="0" indent="0" algn="l" rtl="0">
              <a:spcBef>
                <a:spcPts val="0"/>
              </a:spcBef>
              <a:spcAft>
                <a:spcPts val="0"/>
              </a:spcAft>
              <a:buNone/>
            </a:pPr>
            <a:r>
              <a:rPr lang="en-US" dirty="0"/>
              <a:t>Next, is the</a:t>
            </a:r>
          </a:p>
          <a:p>
            <a:pPr marL="0" lvl="0" indent="0" algn="l" rtl="0">
              <a:spcBef>
                <a:spcPts val="0"/>
              </a:spcBef>
              <a:spcAft>
                <a:spcPts val="0"/>
              </a:spcAft>
              <a:buNone/>
            </a:pPr>
            <a:r>
              <a:rPr lang="en-US" dirty="0"/>
              <a:t>We have talk about … let move to</a:t>
            </a:r>
          </a:p>
          <a:p>
            <a:pPr marL="0" lvl="0" indent="0" algn="l" rtl="0">
              <a:spcBef>
                <a:spcPts val="0"/>
              </a:spcBef>
              <a:spcAft>
                <a:spcPts val="0"/>
              </a:spcAft>
              <a:buNone/>
            </a:pPr>
            <a:r>
              <a:rPr lang="en-US" dirty="0"/>
              <a:t>For the last part of xx models, we have look at the architecture </a:t>
            </a:r>
          </a:p>
          <a:p>
            <a:pPr marL="0" lvl="0" indent="0" algn="l" rtl="0">
              <a:spcBef>
                <a:spcPts val="0"/>
              </a:spcBef>
              <a:spcAft>
                <a:spcPts val="0"/>
              </a:spcAft>
              <a:buNone/>
            </a:pPr>
            <a:r>
              <a:rPr lang="en-US" dirty="0"/>
              <a:t>Finally, we will check the architecture of xx model</a:t>
            </a:r>
            <a:endParaRPr dirty="0"/>
          </a:p>
        </p:txBody>
      </p:sp>
    </p:spTree>
    <p:extLst>
      <p:ext uri="{BB962C8B-B14F-4D97-AF65-F5344CB8AC3E}">
        <p14:creationId xmlns:p14="http://schemas.microsoft.com/office/powerpoint/2010/main" val="485431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123876c5e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123876c5e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visual models. There are 2 types of inputs. First is depth map, the camera will return the depth info about the pouring content in the source container. We call this cam1. It will return a 128*128 image, then we perform an average pooling to resize it to a 16*16 array.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second one is a side-view RGB camera. We choose to only return a cross-section because we don’t want to introduce irrelevant pixels to the models. The center of the view is aligned with the target container’s center.  If there are objects falling through, the camera will return a bounding box with the objects location in the camera coordinate. We divide the image into 7 sections horizontally. Each section will have a value scaled from 0 to 1, where 0 means no bounding box is detected in the slot meaning no object there, and 1 means the bounding box’s width is greater than or equal to the section length. </a:t>
            </a:r>
          </a:p>
          <a:p>
            <a:pPr marL="0" lvl="0" indent="0" algn="l" rtl="0">
              <a:spcBef>
                <a:spcPts val="0"/>
              </a:spcBef>
              <a:spcAft>
                <a:spcPts val="0"/>
              </a:spcAft>
              <a:buNone/>
            </a:pPr>
            <a:r>
              <a:rPr lang="en-US" dirty="0"/>
              <a:t>As shown in the image, the two blocks here are very likely to land in the target.  And the value of the middle section should be 1.</a:t>
            </a:r>
          </a:p>
          <a:p>
            <a:pPr marL="0" lvl="0" indent="0" algn="l" rtl="0">
              <a:spcBef>
                <a:spcPts val="0"/>
              </a:spcBef>
              <a:spcAft>
                <a:spcPts val="0"/>
              </a:spcAft>
              <a:buNone/>
            </a:pPr>
            <a:r>
              <a:rPr lang="en-US" dirty="0"/>
              <a:t>Visual models will output 3 values.</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fcfebc71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fcfebc71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6 elements in the observations. The rotation angle is limited to -2.8,0.  where 0 is the initial position of the end-effector, -2.8 is the maximum rotation angle. Remember we define clockwise rotation velocity to be negative. And because the target is located in the lower right relative to the source cup, we want the arm to rotate only clockwise. Therefore no positive value for theta. </a:t>
            </a:r>
          </a:p>
          <a:p>
            <a:pPr marL="0" lvl="0" indent="0" algn="l" rtl="0">
              <a:spcBef>
                <a:spcPts val="0"/>
              </a:spcBef>
              <a:spcAft>
                <a:spcPts val="0"/>
              </a:spcAft>
              <a:buNone/>
            </a:pPr>
            <a:r>
              <a:rPr lang="en-US" dirty="0"/>
              <a:t>The intervals for delta x and distance s are calculated based on our set up.</a:t>
            </a:r>
          </a:p>
          <a:p>
            <a:pPr marL="0" lvl="0" indent="0" algn="l" rtl="0">
              <a:spcBef>
                <a:spcPts val="0"/>
              </a:spcBef>
              <a:spcAft>
                <a:spcPts val="0"/>
              </a:spcAft>
              <a:buNone/>
            </a:pPr>
            <a:r>
              <a:rPr lang="en-US" dirty="0"/>
              <a:t>The initial rotation velocity </a:t>
            </a:r>
            <a:r>
              <a:rPr lang="en-US"/>
              <a:t>is set to be -0.4 rad/s.</a:t>
            </a:r>
            <a:endParaRPr lang="en-US" dirty="0"/>
          </a:p>
          <a:p>
            <a:pPr marL="0" lvl="0" indent="0" algn="l" rtl="0">
              <a:spcBef>
                <a:spcPts val="0"/>
              </a:spcBef>
              <a:spcAft>
                <a:spcPts val="0"/>
              </a:spcAft>
              <a:buNone/>
            </a:pPr>
            <a:r>
              <a:rPr lang="en-US" dirty="0"/>
              <a:t>The elements in observations will be updated every step and agents will use that to produce Q values and actions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endParaRPr dirty="0"/>
          </a:p>
        </p:txBody>
      </p:sp>
    </p:spTree>
    <p:extLst>
      <p:ext uri="{BB962C8B-B14F-4D97-AF65-F5344CB8AC3E}">
        <p14:creationId xmlns:p14="http://schemas.microsoft.com/office/powerpoint/2010/main" val="447953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fcfebc715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fcfebc715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There are two phases in pouring, settlement and movement phase.  As indicated by their names, </a:t>
            </a:r>
            <a:r>
              <a:rPr lang="en-US" b="0" i="0" dirty="0">
                <a:effectLst/>
                <a:latin typeface="Arial" panose="020B0604020202020204" pitchFamily="34" charset="0"/>
              </a:rPr>
              <a:t>The movement reward is calculated every step while the settlement phase’s rewards will only be calculated once after the episode is terminated. </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movement phase contains our secondary goal, it teaches the model how to obtain a smooth and efficient trajectory. e</a:t>
            </a:r>
            <a:r>
              <a:rPr lang="en-US" b="0" i="0" dirty="0">
                <a:effectLst/>
                <a:latin typeface="Arial" panose="020B0604020202020204" pitchFamily="34" charset="0"/>
              </a:rPr>
              <a:t>ach parameter will be updated at the beginning of each step and do not accumulate.</a:t>
            </a:r>
            <a:br>
              <a:rPr lang="en-US" dirty="0"/>
            </a:br>
            <a:r>
              <a:rPr lang="en-US" dirty="0"/>
              <a:t>The first term is used to punish attempts of moving out of the perimeter. For each attempt on each axis, we give it a -2 punishment. The middle two are used to punish aggressive changes. The last term encourages clockwise rotation and punishes counter-clockwise rotation so that the pouring can be finished asap.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settlement phase, we encourage the agents to pour as many objects into the target as possible, which is our primary goal . For each object that is out of the container, we give a -20 punishment. For each that is in the container, agents will receive a positive 10 reward. If the number of outlier is less than 5% of the pouring content, agents will get a 100 bonus.  Finally we have the timeout penalty, to avoid endless episode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306205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15608b55e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15608b55e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the architecture for visual models. Agents can choose to only use cam1, or cam2, or it can use both.  For TD3 and DDPG, they have both critic and actor. the q value will be used as the actor’s gradient for back propagation. But for DDQN, it will only have the critic and one q value. The q value for DDQN will be used to select action because there is no actors in DDQN.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second Q value is only produced by TD3. There is a twin critic system in TD3, it will output 2 Q values and select the smaller one to avoid overestimation. </a:t>
            </a:r>
          </a:p>
          <a:p>
            <a:pPr marL="0" lvl="0" indent="0" algn="l" rtl="0">
              <a:spcBef>
                <a:spcPts val="0"/>
              </a:spcBef>
              <a:spcAft>
                <a:spcPts val="0"/>
              </a:spcAft>
              <a:buNone/>
            </a:pP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123876c5ef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123876c5ef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notice that when using cam2 alone, which is the cross-section view camera, it doesn’t have the knowledge of the object’s shape. The bounding box detection algorithm only return rectangles. Unlike using cam1, the depth information give some hints of the shapes.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Therefore, to represent the structural information without using another vision sensor, we introduce kappa, the surface to volume ratio</a:t>
            </a:r>
            <a:endParaRPr dirty="0"/>
          </a:p>
        </p:txBody>
      </p:sp>
    </p:spTree>
    <p:extLst>
      <p:ext uri="{BB962C8B-B14F-4D97-AF65-F5344CB8AC3E}">
        <p14:creationId xmlns:p14="http://schemas.microsoft.com/office/powerpoint/2010/main" val="4129915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15608b55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15608b55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will use 2 fully connected layers to learn the representation. The output of the MLP will be fed to the actor because our critics already have a complex input space and our network is relatively simple By feeding it to the actor we reduce the risk of overfitting the critics.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apply this change only to TD3 agents. Because it is the only algorithm that is able to solve the task with a consistent performance. Therefore, we want to have a stable baseline to better compare our implementation.  </a:t>
            </a:r>
          </a:p>
          <a:p>
            <a:pPr marL="0" lvl="0" indent="0" algn="l" rtl="0">
              <a:spcBef>
                <a:spcPts val="0"/>
              </a:spcBef>
              <a:spcAft>
                <a:spcPts val="0"/>
              </a:spcAft>
              <a:buNone/>
            </a:pPr>
            <a:r>
              <a:rPr lang="en-US" dirty="0"/>
              <a:t>We give a new name to this model, called structural encoding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addition, because in the actor-critic system, their losses are connected such that the output of the critic is the gradient of the actor, and actor’s output will result in a new state and new reward, in which the critic will perform TD learning to calculate the loss, information within the system will propagate like a ripple. Even though we feed kappa to the actors, the information will reach critics eventually. </a:t>
            </a: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15608b55e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15608b55e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slide shows the architecture of structural encoding models. We use two fully connected layers to learn the representation of the kappa. The layers for processing kappa is smaller than the one processing states. The output of the MLP should represent what content is being poured and it is combined with the hidden states that represent the observation before the final activation function. We basically skip neurons like </a:t>
            </a:r>
            <a:r>
              <a:rPr lang="en-US" dirty="0" err="1"/>
              <a:t>resnet</a:t>
            </a:r>
            <a:r>
              <a:rPr lang="en-US" dirty="0"/>
              <a:t> does.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Since kappa is not one of the observation, we separate it from them. In addition, kappa doesn’t change at each step, it only change once per episode, therefore, feeding it separately also help the agents to focus on the right thing. There will be one network processing the observation while the other one giving instructions on how to deal with objects in different sizes. </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Since the whole RL algorithm is just a functional approximation of the pouring dynamics, what we did is introducing a meaningful bias to the equitation, and teach the model to act differently when seeing different objects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23876c5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23876c5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today’s presentation, we will cover the follow topics.  I convert them into the progress bar to help you locate the sections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Feel free to ask if you have any question.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123876c5ef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123876c5ef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non-visual </a:t>
            </a:r>
            <a:r>
              <a:rPr lang="en-US" altLang="zh-CN" dirty="0"/>
              <a:t>models</a:t>
            </a:r>
            <a:r>
              <a:rPr lang="en-US" dirty="0"/>
              <a:t>, we have different setups. The model only outputs the displacement on </a:t>
            </a:r>
            <a:r>
              <a:rPr lang="en-US" dirty="0" err="1"/>
              <a:t>yz</a:t>
            </a:r>
            <a:r>
              <a:rPr lang="en-US" dirty="0"/>
              <a:t> axis.  To better understand why the change happens, we define the four stages in pouring. During spawn stage, pouring contents and pose will be initialized. The arm will move to the optimal position before rotation starts during the ready stage. </a:t>
            </a:r>
            <a:r>
              <a:rPr lang="en" sz="1100" dirty="0"/>
              <a:t>Intermediate stage simply rotates the cup until final stage is triggered.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Due to the lack of visual information, we are not able to correctly identify the location of the pouring contents once they leave the cup. Since the primary reward is calculated based on the location of the objects. Our actions don’t connect the reward to our observation.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goal of the task is now finding the optimal ready position. We can </a:t>
            </a:r>
            <a:r>
              <a:rPr lang="en-US" altLang="zh-CN" dirty="0"/>
              <a:t>compare it to a maze problem. When agents trying to find the way out, they don’t know where the exit is or what is the best path. However, after entering the maze for enough times the agents will find a way out. That is very similar to what we are doing here. </a:t>
            </a:r>
            <a:r>
              <a:rPr lang="en-US" dirty="0"/>
              <a:t>The agents will try to find the optimal ready position, and pour from there.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dirty="0"/>
              <a:t>The set of states now only contains the poses. </a:t>
            </a:r>
            <a:r>
              <a:rPr lang="en-US" dirty="0"/>
              <a:t>Because of this, we change the actions space in order to match with the states space.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fcfebc71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fcfebc71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observation spaces are the almost the same expect for the removal of visual information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Actions only contain the displacement. The rotation speed now is fixed to -0.4 rad/s</a:t>
            </a:r>
          </a:p>
        </p:txBody>
      </p:sp>
    </p:spTree>
    <p:extLst>
      <p:ext uri="{BB962C8B-B14F-4D97-AF65-F5344CB8AC3E}">
        <p14:creationId xmlns:p14="http://schemas.microsoft.com/office/powerpoint/2010/main" val="3918879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15608b55e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15608b55e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we fix the rotation speed for this model, our movement phase only contains the smooth cost, to teach the agents to move smoothly and efficiently to the optimal ready position. The settlement phase is the same as before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Any questions for far?</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5427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15608b55e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15608b55e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biggest changes is the removal of visual components, also the new output space.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compensate the lack of visual information, we also include kappa here. It serves the same purpose as in structural encoding models.  </a:t>
            </a:r>
          </a:p>
          <a:p>
            <a:pPr marL="0" lvl="0" indent="0" algn="l" rtl="0">
              <a:spcBef>
                <a:spcPts val="0"/>
              </a:spcBef>
              <a:spcAft>
                <a:spcPts val="0"/>
              </a:spcAft>
              <a:buNone/>
            </a:pPr>
            <a:r>
              <a:rPr lang="en-US" dirty="0"/>
              <a:t>We conduct an ablation study on kappa. For models that don’t use kappa, we remove the lower part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a:t>
            </a:r>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123876c5ef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123876c5ef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lots of models we just went through, here is a quick summary. </a:t>
            </a:r>
          </a:p>
          <a:p>
            <a:pPr marL="0" lvl="0" indent="0" algn="l" rtl="0">
              <a:spcBef>
                <a:spcPts val="0"/>
              </a:spcBef>
              <a:spcAft>
                <a:spcPts val="0"/>
              </a:spcAft>
              <a:buNone/>
            </a:pPr>
            <a:r>
              <a:rPr lang="en-US" dirty="0"/>
              <a:t>We have 4 models in visual setting, 2 in non-visual. A</a:t>
            </a:r>
            <a:r>
              <a:rPr lang="en-US" altLang="zh-CN" dirty="0"/>
              <a:t>bbreviations are shown next to each model.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123876c5e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123876c5e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0">
              <a:buNone/>
            </a:pPr>
            <a:r>
              <a:rPr lang="en-US" dirty="0">
                <a:effectLst/>
                <a:latin typeface="Arial" panose="020B0604020202020204" pitchFamily="34" charset="0"/>
              </a:rPr>
              <a:t>Now let’s look at a general training procedure. </a:t>
            </a:r>
          </a:p>
          <a:p>
            <a:pPr marL="158750" indent="0" algn="l" rtl="0">
              <a:buNone/>
            </a:pPr>
            <a:r>
              <a:rPr lang="en-US" dirty="0">
                <a:effectLst/>
                <a:latin typeface="Arial" panose="020B0604020202020204" pitchFamily="34" charset="0"/>
              </a:rPr>
              <a:t>In each episode, we will randomize the object’s amount as well as the size.  We also set a random starting pose.</a:t>
            </a:r>
          </a:p>
          <a:p>
            <a:pPr marL="158750" indent="0" algn="l" rtl="0">
              <a:buNone/>
            </a:pPr>
            <a:r>
              <a:rPr lang="en-US" dirty="0">
                <a:effectLst/>
                <a:latin typeface="Arial" panose="020B0604020202020204" pitchFamily="34" charset="0"/>
              </a:rPr>
              <a:t>At each step within the episode, the agents will use the most recent observation stored in the observation vector V to select actions . Then we call the step function to execute the action. All the MDP elements are stored in the replay buffer for TD learning and better data efficiency.</a:t>
            </a:r>
            <a:br>
              <a:rPr lang="en-US" dirty="0">
                <a:effectLst/>
              </a:rPr>
            </a:br>
            <a:br>
              <a:rPr lang="en-US" b="0" i="0" dirty="0">
                <a:solidFill>
                  <a:srgbClr val="5D6879"/>
                </a:solidFill>
                <a:effectLst/>
                <a:latin typeface="Lato" panose="020F0502020204030203" pitchFamily="34" charset="0"/>
              </a:rPr>
            </a:b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123876c5e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123876c5e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step function executes the action and collects new observations. </a:t>
            </a:r>
            <a:r>
              <a:rPr lang="en-US" altLang="zh-CN" dirty="0"/>
              <a:t>Each step is the composition of 10 frames in </a:t>
            </a:r>
            <a:r>
              <a:rPr lang="en-US" altLang="zh-CN" dirty="0" err="1"/>
              <a:t>Coppelia</a:t>
            </a:r>
            <a:r>
              <a:rPr lang="en-US" altLang="zh-CN" dirty="0"/>
              <a:t>. </a:t>
            </a:r>
            <a:r>
              <a:rPr lang="en-US" b="0" i="0" dirty="0">
                <a:effectLst/>
                <a:latin typeface="Arial" panose="020B0604020202020204" pitchFamily="34" charset="0"/>
              </a:rPr>
              <a:t>A step will start with the end-effector in its original position, end</a:t>
            </a:r>
            <a:br>
              <a:rPr lang="en-US" dirty="0"/>
            </a:br>
            <a:r>
              <a:rPr lang="en-US" b="0" i="0" dirty="0">
                <a:effectLst/>
                <a:latin typeface="Arial" panose="020B0604020202020204" pitchFamily="34" charset="0"/>
              </a:rPr>
              <a:t>when it arrives at the target position. This technique forces our agents to make the most efficient choice at each step. It lowers the requirement of communication bandwidth and input precision and contributes to a more robust model.</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Before executing the action, v and done flag will be updated.  if the cup has rotated more than 100 deg or the force sensor reading suggests there is nothing left in the pouring cup, we will set the flag to true.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If the pouring is not finished, we will execute the action and get the movement reward, otherwise we calculate the settlement phase reward.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15608b55e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15608b55e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Now we move to implementation details.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actor-critic, we have different learning rates. The one we use for the actor is 10 times smaller than the critics. In TD3, we also update the critics more frequently.  By doing so, we shall have the latest and most accurate representation of the environment learned by the critics. a smaller learning rate and A lower update frequency are applied to the actor to avoid overestimation.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DDQN only has q network so 1 learning rate.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have finished the methodology section, is there any questions? </a:t>
            </a:r>
          </a:p>
          <a:p>
            <a:pPr marL="158750" indent="0">
              <a:buNone/>
            </a:pPr>
            <a:r>
              <a:rPr lang="en-US" dirty="0"/>
              <a:t>From this slide, we will talk about the training performance and evaluation results.</a:t>
            </a:r>
          </a:p>
          <a:p>
            <a:pPr marL="158750" indent="0">
              <a:buNone/>
            </a:pPr>
            <a:r>
              <a:rPr lang="en-US" dirty="0"/>
              <a:t>We trained 7 agents for each model and each column stands for one model. </a:t>
            </a:r>
          </a:p>
          <a:p>
            <a:pPr marL="158750" indent="0">
              <a:buNone/>
            </a:pPr>
            <a:endParaRPr lang="en-US" dirty="0"/>
          </a:p>
          <a:p>
            <a:pPr marL="158750" indent="0">
              <a:buNone/>
            </a:pPr>
            <a:r>
              <a:rPr lang="en-US" dirty="0"/>
              <a:t>Because some agents failed to learn how to pour and lower the average performance. the top 5 category is included to give us some insights of the upper limit of the algorithms. This fluctuation in performance is common in RL. The agent may never converge due to the wrong exploration direction.</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define a success to be the number of outlier less than 5%, which usually means 2 to 3 outliers.  As shown in the table, using kappa generally results in a better performance. </a:t>
            </a:r>
          </a:p>
          <a:p>
            <a:pPr marL="158750" indent="0">
              <a:buNone/>
            </a:pPr>
            <a:r>
              <a:rPr lang="en-US" dirty="0"/>
              <a:t>TD3 is able to pour very accurately in general. Using kappa helps reduce the standard deviation noticeably. That means the agents have a consistent good performance. DDPG has a moderate performance and DDQN fail to learn how to aim and pour</a:t>
            </a:r>
          </a:p>
          <a:p>
            <a:pPr marL="158750" indent="0">
              <a:buNone/>
            </a:pPr>
            <a:endParaRPr lang="en-US" dirty="0"/>
          </a:p>
          <a:p>
            <a:pPr marL="158750" indent="0">
              <a:buNone/>
            </a:pPr>
            <a:r>
              <a:rPr lang="en-US" dirty="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for example, it always choose to move up when the right choice is going down. This is totally possible because the exploration is done by using random. </a:t>
            </a:r>
          </a:p>
          <a:p>
            <a:pPr marL="158750" indent="0">
              <a:buNone/>
            </a:pPr>
            <a:endParaRPr lang="en-US" dirty="0"/>
          </a:p>
        </p:txBody>
      </p:sp>
    </p:spTree>
    <p:extLst>
      <p:ext uri="{BB962C8B-B14F-4D97-AF65-F5344CB8AC3E}">
        <p14:creationId xmlns:p14="http://schemas.microsoft.com/office/powerpoint/2010/main" val="2988238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visual models, Using depth map doesn’t contribute to better performance, even in the top 5. </a:t>
            </a:r>
            <a:r>
              <a:rPr lang="en-US" altLang="zh-CN" dirty="0"/>
              <a:t>On the other hand, using cam2 alone can result in good performance in TD3 models. Other algorithms failed to learn the complex visual representation. </a:t>
            </a:r>
          </a:p>
          <a:p>
            <a:pPr marL="158750" indent="0">
              <a:buNone/>
            </a:pPr>
            <a:endParaRPr lang="en-US" dirty="0"/>
          </a:p>
          <a:p>
            <a:pPr marL="158750" indent="0">
              <a:buNone/>
            </a:pPr>
            <a:r>
              <a:rPr lang="en-US" dirty="0"/>
              <a:t>Surprisingly, Structural encoding model yields the best performance. It is able to efficiently avoid spillage and the performance is robust. As we can see, the number of outliers from 7 agents are even better than the top 5 agents  using cam2. </a:t>
            </a:r>
          </a:p>
          <a:p>
            <a:pPr marL="158750" indent="0">
              <a:buNone/>
            </a:pPr>
            <a:endParaRPr lang="en-US" dirty="0"/>
          </a:p>
        </p:txBody>
      </p:sp>
    </p:spTree>
    <p:extLst>
      <p:ext uri="{BB962C8B-B14F-4D97-AF65-F5344CB8AC3E}">
        <p14:creationId xmlns:p14="http://schemas.microsoft.com/office/powerpoint/2010/main" val="1578038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123876c5e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123876c5e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Pouring as been a hot topic in robotic manipulation.  Based on the dataset collected by our lab, it is the most common practice in our lives. However, most of the prior studies focus on pouring liquid. There is very a limited attention paid to spillage avoidance.  Frequently, people set up a pouring position by hand or use larger containers as the accommodation.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Besides spillage, solid objects also earn fewer eyeballs.  Because it is harder to learn the dynamics of solid objects like cubes. The collision between objects can cause unpredictable trajectories. For instance, when an object land in the container, it will bounce off. The final location is uncertain. Also, the static friction may prevent objects from moving. Therefore, pouring solid objects remains a challenge. </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rtl="0">
              <a:buNone/>
            </a:pPr>
            <a:r>
              <a:rPr lang="en-US" b="0" i="0" dirty="0">
                <a:solidFill>
                  <a:srgbClr val="5D6879"/>
                </a:solidFill>
                <a:effectLst/>
                <a:latin typeface="Arial" panose="020B0604020202020204" pitchFamily="34" charset="0"/>
              </a:rPr>
              <a:t>This chart reveals whether</a:t>
            </a:r>
            <a:r>
              <a:rPr lang="en-US" b="0" i="0" dirty="0">
                <a:solidFill>
                  <a:srgbClr val="5D6879"/>
                </a:solidFill>
                <a:effectLst/>
                <a:latin typeface="Lato" panose="020F0502020204030203" pitchFamily="34" charset="0"/>
              </a:rPr>
              <a:t> </a:t>
            </a:r>
            <a:r>
              <a:rPr lang="en-US" b="0" i="0" dirty="0">
                <a:solidFill>
                  <a:srgbClr val="5D6879"/>
                </a:solidFill>
                <a:effectLst/>
                <a:latin typeface="Arial" panose="020B0604020202020204" pitchFamily="34" charset="0"/>
              </a:rPr>
              <a:t>the learning progress was smooth or had reached convergence. It doesn’t indicate how</a:t>
            </a:r>
            <a:br>
              <a:rPr lang="en-US" b="0" i="0" dirty="0">
                <a:solidFill>
                  <a:srgbClr val="5D6879"/>
                </a:solidFill>
                <a:effectLst/>
                <a:latin typeface="Lato" panose="020F0502020204030203" pitchFamily="34" charset="0"/>
              </a:rPr>
            </a:br>
            <a:r>
              <a:rPr lang="en-US" b="0" i="0" dirty="0">
                <a:solidFill>
                  <a:srgbClr val="5D6879"/>
                </a:solidFill>
                <a:effectLst/>
                <a:latin typeface="Arial" panose="020B0604020202020204" pitchFamily="34" charset="0"/>
              </a:rPr>
              <a:t>good the agent is.  A smoother and decreasing loss like this one indicates that the agents were converging to</a:t>
            </a:r>
            <a:r>
              <a:rPr lang="en-US" b="0" i="0" dirty="0">
                <a:solidFill>
                  <a:srgbClr val="5D6879"/>
                </a:solidFill>
                <a:effectLst/>
                <a:latin typeface="Lato" panose="020F0502020204030203" pitchFamily="34" charset="0"/>
              </a:rPr>
              <a:t> </a:t>
            </a:r>
            <a:r>
              <a:rPr lang="en-US" b="0" i="0" dirty="0">
                <a:solidFill>
                  <a:srgbClr val="5D6879"/>
                </a:solidFill>
                <a:effectLst/>
                <a:latin typeface="Arial" panose="020B0604020202020204" pitchFamily="34" charset="0"/>
              </a:rPr>
              <a:t>some points and the risks of overshooting was low. </a:t>
            </a:r>
          </a:p>
          <a:p>
            <a:pPr marL="158750" indent="0" algn="l" rtl="0">
              <a:buNone/>
            </a:pPr>
            <a:endParaRPr lang="en-US" b="0" i="0" dirty="0">
              <a:solidFill>
                <a:srgbClr val="5D6879"/>
              </a:solidFill>
              <a:effectLst/>
              <a:latin typeface="Arial" panose="020B0604020202020204" pitchFamily="34" charset="0"/>
            </a:endParaRPr>
          </a:p>
          <a:p>
            <a:pPr marL="158750" indent="0" algn="l" rtl="0">
              <a:buNone/>
            </a:pPr>
            <a:r>
              <a:rPr lang="en-US" b="0" i="0" dirty="0">
                <a:solidFill>
                  <a:srgbClr val="5D6879"/>
                </a:solidFill>
                <a:effectLst/>
                <a:latin typeface="Arial" panose="020B0604020202020204" pitchFamily="34" charset="0"/>
              </a:rPr>
              <a:t>On the other hand, a noisy and fluctuating</a:t>
            </a:r>
            <a:r>
              <a:rPr lang="en-US" b="0" i="0" dirty="0">
                <a:solidFill>
                  <a:srgbClr val="5D6879"/>
                </a:solidFill>
                <a:effectLst/>
                <a:latin typeface="Lato" panose="020F0502020204030203" pitchFamily="34" charset="0"/>
              </a:rPr>
              <a:t> </a:t>
            </a:r>
            <a:r>
              <a:rPr lang="en-US" b="0" i="0" dirty="0">
                <a:solidFill>
                  <a:srgbClr val="5D6879"/>
                </a:solidFill>
                <a:effectLst/>
                <a:latin typeface="Arial" panose="020B0604020202020204" pitchFamily="34" charset="0"/>
              </a:rPr>
              <a:t>loss, such as cam1-only model, could be a sign of overfitting such that the gradient at each step was large due to the</a:t>
            </a:r>
            <a:r>
              <a:rPr lang="en-US" b="0" i="0" dirty="0">
                <a:solidFill>
                  <a:srgbClr val="5D6879"/>
                </a:solidFill>
                <a:effectLst/>
                <a:latin typeface="Lato" panose="020F0502020204030203" pitchFamily="34" charset="0"/>
              </a:rPr>
              <a:t> </a:t>
            </a:r>
            <a:r>
              <a:rPr lang="en-US" b="0" i="0" dirty="0">
                <a:solidFill>
                  <a:srgbClr val="5D6879"/>
                </a:solidFill>
                <a:effectLst/>
                <a:latin typeface="Arial" panose="020B0604020202020204" pitchFamily="34" charset="0"/>
              </a:rPr>
              <a:t>biased weights. By combine the Figure with previous Table, we can confirm that our agents can’t efficiently solve</a:t>
            </a:r>
            <a:r>
              <a:rPr lang="en-US" b="0" i="0" dirty="0">
                <a:solidFill>
                  <a:srgbClr val="5D6879"/>
                </a:solidFill>
                <a:effectLst/>
                <a:latin typeface="Lato" panose="020F0502020204030203" pitchFamily="34" charset="0"/>
              </a:rPr>
              <a:t> t</a:t>
            </a:r>
            <a:r>
              <a:rPr lang="en-US" b="0" i="0" dirty="0">
                <a:solidFill>
                  <a:srgbClr val="5D6879"/>
                </a:solidFill>
                <a:effectLst/>
                <a:latin typeface="Arial" panose="020B0604020202020204" pitchFamily="34" charset="0"/>
              </a:rPr>
              <a:t>he task when using Cam1 which is the depth camera</a:t>
            </a:r>
            <a:endParaRPr lang="en-US" b="0" i="0" dirty="0">
              <a:solidFill>
                <a:srgbClr val="5D6879"/>
              </a:solidFill>
              <a:effectLst/>
              <a:latin typeface="Lato" panose="020F0502020204030203" pitchFamily="34" charset="0"/>
            </a:endParaRPr>
          </a:p>
          <a:p>
            <a:pPr marL="158750" indent="0">
              <a:buNone/>
            </a:pPr>
            <a:endParaRPr lang="en-US" dirty="0"/>
          </a:p>
          <a:p>
            <a:pPr marL="158750" indent="0">
              <a:buNone/>
            </a:pPr>
            <a:r>
              <a:rPr lang="en-US" dirty="0"/>
              <a:t>That is because depth map itself doesn’t provide details of landing location. It only provides some hints of where it should land. For human experts, they may have some clues when they see certain structures of the pouring contents and predict the pouring trajectory, that is many bartenders are doing when making cocktails. They only need to look once and then do some showoff tricks while making sure there will be no spillage. But this skill is too hard for the agents to learn.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term of input sizes, remember that depth map is an array with 256 element, it maybe too large for our simple networks to handle. </a:t>
            </a:r>
            <a:r>
              <a:rPr lang="en-US" b="0" i="0" dirty="0">
                <a:effectLst/>
                <a:latin typeface="Arial" panose="020B0604020202020204" pitchFamily="34" charset="0"/>
              </a:rPr>
              <a:t>the cross-section returns a 7-element array while κ is just a scalar. </a:t>
            </a:r>
            <a:r>
              <a:rPr lang="en-US" dirty="0"/>
              <a:t>The latter two can pack information more efficiently and not overfit the models.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On the other hand, </a:t>
            </a:r>
            <a:r>
              <a:rPr lang="en-US" b="0" i="0" dirty="0">
                <a:effectLst/>
                <a:latin typeface="Arial" panose="020B0604020202020204" pitchFamily="34" charset="0"/>
              </a:rPr>
              <a:t>Cam2 provides learnable location representation. If the bounding box is in the middle, then the objects should land inside the target container, and vice versa. </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549942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15608b55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15608b55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Coming the evaluation part, We continually using the training setting. The purpose is to see how good our model generalized. We change the random seed during evaluation to make sure agents received different noises. Testing setting are shown in I prime and S prime</a:t>
            </a:r>
          </a:p>
          <a:p>
            <a:pPr marL="158750" indent="0">
              <a:buNone/>
            </a:pPr>
            <a:endParaRPr lang="en-US" dirty="0"/>
          </a:p>
          <a:p>
            <a:pPr marL="158750" indent="0">
              <a:buNone/>
            </a:pPr>
            <a:r>
              <a:rPr lang="en-US" b="0" i="0" dirty="0">
                <a:effectLst/>
                <a:latin typeface="Arial" panose="020B0604020202020204" pitchFamily="34" charset="0"/>
              </a:rPr>
              <a:t>We only select three models that have the best performance for evaluation. Furthermore, in order to show the best performance, we selected the agents that have the smallest number of outliers as the candidates for each model. </a:t>
            </a:r>
            <a:br>
              <a:rPr lang="en-US" dirty="0"/>
            </a:br>
            <a:endParaRPr lang="en-US" dirty="0"/>
          </a:p>
          <a:p>
            <a:pPr marL="158750" indent="0">
              <a:buNone/>
            </a:pPr>
            <a:r>
              <a:rPr lang="en-US" dirty="0"/>
              <a:t>Each evaluation is run for 200 episodes.</a:t>
            </a:r>
          </a:p>
          <a:p>
            <a:pPr marL="158750" indent="0">
              <a:buNone/>
            </a:pPr>
            <a:endParaRPr lang="en-US" dirty="0"/>
          </a:p>
          <a:p>
            <a:pPr marL="158750" indent="0">
              <a:buNone/>
            </a:pPr>
            <a:endParaRPr lang="en-US" dirty="0"/>
          </a:p>
          <a:p>
            <a:pPr marL="158750" indent="0">
              <a:buNone/>
            </a:pPr>
            <a:r>
              <a:rPr lang="en-US" dirty="0"/>
              <a:t>*******</a:t>
            </a:r>
          </a:p>
          <a:p>
            <a:pPr marL="158750" indent="0">
              <a:buNone/>
            </a:pPr>
            <a:r>
              <a:rPr lang="en-US" b="0" i="0" dirty="0">
                <a:effectLst/>
                <a:latin typeface="Arial" panose="020B0604020202020204" pitchFamily="34" charset="0"/>
              </a:rPr>
              <a:t>There are two reasons. Firstly, they have the best performance and greater chances to generalize to unseen objects. Secondly, due to time and resources constraints, attentions are paid to only the implementations that can solve the problem. </a:t>
            </a:r>
            <a:endParaRPr lang="en-US" dirty="0"/>
          </a:p>
        </p:txBody>
      </p:sp>
    </p:spTree>
    <p:extLst>
      <p:ext uri="{BB962C8B-B14F-4D97-AF65-F5344CB8AC3E}">
        <p14:creationId xmlns:p14="http://schemas.microsoft.com/office/powerpoint/2010/main" val="2494408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non-visual settings, all agents have good result. Especially, DDQN has an amazing outcome, where the average number of outlier is less than 1. However, we trained around 50 agents and there is only one such agent exists for Double DQN, the rest are terrible.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indent="0">
              <a:buNone/>
            </a:pPr>
            <a:r>
              <a:rPr lang="en-US" b="0" i="0" dirty="0">
                <a:effectLst/>
                <a:latin typeface="Arial" panose="020B0604020202020204" pitchFamily="34" charset="0"/>
              </a:rPr>
              <a:t>Nonetheless, Our proposed method is able to accomplish the search task and produce success rates more than 90% even with unseen objects.  The ability </a:t>
            </a:r>
            <a:r>
              <a:rPr lang="en-US" altLang="zh-CN" b="0" i="0" dirty="0">
                <a:effectLst/>
                <a:latin typeface="Arial" panose="020B0604020202020204" pitchFamily="34" charset="0"/>
              </a:rPr>
              <a:t>of</a:t>
            </a:r>
            <a:r>
              <a:rPr lang="en-US" b="0" i="0" dirty="0">
                <a:effectLst/>
                <a:latin typeface="Arial" panose="020B0604020202020204" pitchFamily="34" charset="0"/>
              </a:rPr>
              <a:t> performing the task without visual inputs makes our models robust.  </a:t>
            </a:r>
          </a:p>
          <a:p>
            <a:pPr marL="158750" indent="0">
              <a:buNone/>
            </a:pPr>
            <a:endParaRPr lang="en-US" b="0" i="0" dirty="0">
              <a:effectLst/>
              <a:latin typeface="Arial" panose="020B0604020202020204" pitchFamily="34" charset="0"/>
            </a:endParaRPr>
          </a:p>
          <a:p>
            <a:pPr marL="158750" indent="0">
              <a:buNone/>
            </a:pPr>
            <a:endParaRPr lang="en-US" b="0" i="0" dirty="0">
              <a:effectLst/>
              <a:latin typeface="Arial" panose="020B0604020202020204" pitchFamily="34" charset="0"/>
            </a:endParaRPr>
          </a:p>
          <a:p>
            <a:pPr marL="158750" indent="0">
              <a:buNone/>
            </a:pPr>
            <a:r>
              <a:rPr lang="en-US" b="0" i="0" dirty="0">
                <a:effectLst/>
                <a:latin typeface="Arial" panose="020B0604020202020204" pitchFamily="34" charset="0"/>
              </a:rPr>
              <a:t>***</a:t>
            </a:r>
          </a:p>
          <a:p>
            <a:pPr marL="158750" indent="0">
              <a:buNone/>
            </a:pPr>
            <a:r>
              <a:rPr lang="en-US" b="0" i="0" dirty="0">
                <a:effectLst/>
                <a:latin typeface="Arial" panose="020B0604020202020204" pitchFamily="34" charset="0"/>
              </a:rPr>
              <a:t>When outliers are less than 5% of the pouring content, we call it a success. </a:t>
            </a:r>
          </a:p>
          <a:p>
            <a:pPr marL="158750" indent="0">
              <a:buNone/>
            </a:pPr>
            <a:r>
              <a:rPr lang="en-US" dirty="0"/>
              <a:t>when we tried to record demos using the DDQN model, we saw many trials that have more than 5 outliers, some even reaching the number of 10. So the results are only statistically good.</a:t>
            </a:r>
          </a:p>
        </p:txBody>
      </p:sp>
    </p:spTree>
    <p:extLst>
      <p:ext uri="{BB962C8B-B14F-4D97-AF65-F5344CB8AC3E}">
        <p14:creationId xmlns:p14="http://schemas.microsoft.com/office/powerpoint/2010/main" val="2903641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result for non-visual models are better than visual models in terms of the average number of outliers. But it is not fair to compare them. Because non-visual model doesn’t change the rotation speed and they are solving different MDP problems. Nevertheless, both results are still very good. </a:t>
            </a:r>
          </a:p>
          <a:p>
            <a:pPr marL="158750" indent="0">
              <a:buNone/>
            </a:pPr>
            <a:endParaRPr lang="en-US" dirty="0"/>
          </a:p>
          <a:p>
            <a:pPr marL="158750" indent="0">
              <a:buNone/>
            </a:pPr>
            <a:r>
              <a:rPr lang="en-US" dirty="0"/>
              <a:t>For cam2 models, they perform well in unseen objects. The decay in the performance is acceptable, we basically have 1 to 2 more outliers </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Structural encoding model still perform the best. It maintains a consistent performance in both settings,  </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4137237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study whether the proposed approach can  generalize to different shapes of objects, we apply the structural encoding model and non-visual model directly on these objects. </a:t>
            </a:r>
          </a:p>
          <a:p>
            <a:pPr marL="158750" indent="0">
              <a:buNone/>
            </a:pPr>
            <a:r>
              <a:rPr lang="en-US" dirty="0"/>
              <a:t>We can see the average number of outliers is larger than our definition of success. However, it still manages to avoid some spillage by pouring the majority of the content into the target. </a:t>
            </a:r>
          </a:p>
          <a:p>
            <a:pPr marL="158750" indent="0">
              <a:buNone/>
            </a:pPr>
            <a:endParaRPr lang="en-US" dirty="0"/>
          </a:p>
          <a:p>
            <a:pPr marL="158750" indent="0">
              <a:buNone/>
            </a:pPr>
            <a:r>
              <a:rPr lang="en-US" dirty="0"/>
              <a:t>****</a:t>
            </a:r>
          </a:p>
          <a:p>
            <a:pPr marL="158750" indent="0">
              <a:buNone/>
            </a:pPr>
            <a:r>
              <a:rPr lang="en-US" dirty="0"/>
              <a:t>But if we want to copy the success in pouring cubes, we need to use other metric for structural information. </a:t>
            </a:r>
          </a:p>
        </p:txBody>
      </p:sp>
    </p:spTree>
    <p:extLst>
      <p:ext uri="{BB962C8B-B14F-4D97-AF65-F5344CB8AC3E}">
        <p14:creationId xmlns:p14="http://schemas.microsoft.com/office/powerpoint/2010/main" val="2498326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checkout some demos. First is the fixed velocity setting. Both trials have the same start position.</a:t>
            </a:r>
          </a:p>
          <a:p>
            <a:pPr marL="158750" indent="0">
              <a:buNone/>
            </a:pPr>
            <a:r>
              <a:rPr lang="en-US" dirty="0"/>
              <a:t>On the left, we pick a position base on our experience. The rim of the pouring cup is next to the rim of the target. It looks like a good position until the second before the content fails out</a:t>
            </a:r>
          </a:p>
          <a:p>
            <a:pPr marL="158750" indent="0">
              <a:buNone/>
            </a:pPr>
            <a:endParaRPr lang="en-US" dirty="0"/>
          </a:p>
          <a:p>
            <a:pPr marL="158750" indent="0">
              <a:buNone/>
            </a:pPr>
            <a:r>
              <a:rPr lang="en-US" dirty="0"/>
              <a:t>On the other </a:t>
            </a:r>
            <a:r>
              <a:rPr lang="en-US" dirty="0" err="1"/>
              <a:t>jif</a:t>
            </a:r>
            <a:r>
              <a:rPr lang="en-US" dirty="0"/>
              <a:t>. The agent finds the optimal position and pours steadily from there.</a:t>
            </a:r>
          </a:p>
        </p:txBody>
      </p:sp>
    </p:spTree>
    <p:extLst>
      <p:ext uri="{BB962C8B-B14F-4D97-AF65-F5344CB8AC3E}">
        <p14:creationId xmlns:p14="http://schemas.microsoft.com/office/powerpoint/2010/main" val="1306080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 we compare visual and non-visual models. Both of them are able to find the optimal pouring position and successfully poured everything into the target container. </a:t>
            </a:r>
          </a:p>
          <a:p>
            <a:pPr marL="158750" indent="0">
              <a:buNone/>
            </a:pPr>
            <a:endParaRPr lang="en-US" dirty="0"/>
          </a:p>
          <a:p>
            <a:pPr marL="158750" indent="0">
              <a:buNone/>
            </a:pPr>
            <a:r>
              <a:rPr lang="en-US" dirty="0"/>
              <a:t>We can see the visual agent finished faster by having a </a:t>
            </a:r>
            <a:r>
              <a:rPr lang="en-US" dirty="0" err="1"/>
              <a:t>cw</a:t>
            </a:r>
            <a:r>
              <a:rPr lang="en-US" dirty="0"/>
              <a:t> acceleration, which will help the objects have a faster descending speed and land in the container.  </a:t>
            </a:r>
          </a:p>
        </p:txBody>
      </p:sp>
    </p:spTree>
    <p:extLst>
      <p:ext uri="{BB962C8B-B14F-4D97-AF65-F5344CB8AC3E}">
        <p14:creationId xmlns:p14="http://schemas.microsoft.com/office/powerpoint/2010/main" val="10796599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 we have random starting locations. On the left we don’t control the motion and on the right, we have non-visual model on the top, visual model on the bottom. We can see our proposed method still pour accurately into the target even with different starting positions. </a:t>
            </a:r>
          </a:p>
        </p:txBody>
      </p:sp>
    </p:spTree>
    <p:extLst>
      <p:ext uri="{BB962C8B-B14F-4D97-AF65-F5344CB8AC3E}">
        <p14:creationId xmlns:p14="http://schemas.microsoft.com/office/powerpoint/2010/main" val="12234503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14fdb9a90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14fdb9a90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 we are in the conclusion section. Even though we can make the robot aim and pour accurately, our solution is task specific. As shown in slide 34, the model couldn’t pour spheres and cylinders as good as pouring cubes.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due to the time constraint,</a:t>
            </a:r>
            <a:r>
              <a:rPr lang="zh-CN" altLang="en-US" dirty="0"/>
              <a:t> </a:t>
            </a:r>
            <a:r>
              <a:rPr lang="en-US" altLang="zh-CN" dirty="0"/>
              <a:t>we</a:t>
            </a:r>
            <a:r>
              <a:rPr lang="zh-CN" altLang="en-US" dirty="0"/>
              <a:t> </a:t>
            </a:r>
            <a:r>
              <a:rPr lang="en-US" altLang="zh-CN" dirty="0"/>
              <a:t>didn’t </a:t>
            </a:r>
            <a:r>
              <a:rPr lang="en-US" dirty="0"/>
              <a:t>explore the behavior that pouring from different containers or pouring to an exact amount. Right now we are pouring everything out.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Solving them using RL could be very interesting topics. </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23876c5e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123876c5e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sum up, we proposed a method to control robot to aim and pour solid objects. The task can be done successfully with and without visual assistant.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concludes my presentation. Thank you for your attention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123876c5e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123876c5e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extensive works have been conducted in our lab related to pouring, here we just select a few of them to</a:t>
            </a:r>
            <a:r>
              <a:rPr lang="zh-CN" altLang="en-US" dirty="0"/>
              <a:t> </a:t>
            </a:r>
            <a:r>
              <a:rPr lang="en-US" altLang="zh-CN" dirty="0"/>
              <a:t>see</a:t>
            </a:r>
            <a:r>
              <a:rPr lang="zh-CN" altLang="en-US" dirty="0"/>
              <a:t> </a:t>
            </a:r>
            <a:r>
              <a:rPr lang="en-US" altLang="zh-CN" dirty="0"/>
              <a:t>how we tackled the pouring problem through the years</a:t>
            </a:r>
            <a:r>
              <a:rPr lang="en-US" dirty="0"/>
              <a:t>. Researchers had proposed many different solutions, such as functional analysis, combining recurrent neural networks with MPC or imitation learning. They were able to achieve outstanding results for pouring liquid.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RNN is not the best choice for pouring solid objects. it becomes less reliable due to the memory issue and it is hard for RNN to learn complicated dynamics. We start to look into RL, such that the agents can solve the tasks without learning the dynamics.  In do’s team, DDPG is used to control the rotation speed as well as the pose of the end-effector. </a:t>
            </a:r>
            <a:r>
              <a:rPr lang="en-US" dirty="0" err="1"/>
              <a:t>Mordi’s</a:t>
            </a:r>
            <a:r>
              <a:rPr lang="en-US" dirty="0"/>
              <a:t> team proposed to use SAC to pour spheres. Agents will learn the hidden states to represent the pouring progress and output the corresponding actions.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Only </a:t>
            </a:r>
            <a:r>
              <a:rPr lang="en-US" dirty="0" err="1"/>
              <a:t>Mordi’s</a:t>
            </a:r>
            <a:r>
              <a:rPr lang="en-US" dirty="0"/>
              <a:t> team used solid objects. However, the property of sphere is very similar to liquid. In fact, they set the radius of the spheres small in order to mimic liquid’s behavior.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 is less attention paid to pour mid-size solid objects and avoid spillage. but we often pour things like ice cube, diced fruit in real life and we don’t want them to land outside of the container. Thus, It is a topic that is worthy of more focus. </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123876c5e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123876c5e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23876c5e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123876c5e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sum up, we proposed a method to control robot to aim and pour solid objects. The task can be done with and without visual assistant and the performance is outstanding.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concludes my presentation. Thank you for your attention </a:t>
            </a:r>
            <a:endParaRPr dirty="0"/>
          </a:p>
        </p:txBody>
      </p:sp>
    </p:spTree>
    <p:extLst>
      <p:ext uri="{BB962C8B-B14F-4D97-AF65-F5344CB8AC3E}">
        <p14:creationId xmlns:p14="http://schemas.microsoft.com/office/powerpoint/2010/main" val="34725121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7773559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068546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4590604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1642434830</a:t>
            </a:r>
          </a:p>
        </p:txBody>
      </p:sp>
    </p:spTree>
    <p:extLst>
      <p:ext uri="{BB962C8B-B14F-4D97-AF65-F5344CB8AC3E}">
        <p14:creationId xmlns:p14="http://schemas.microsoft.com/office/powerpoint/2010/main" val="18393636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1642434830</a:t>
            </a:r>
          </a:p>
        </p:txBody>
      </p:sp>
    </p:spTree>
    <p:extLst>
      <p:ext uri="{BB962C8B-B14F-4D97-AF65-F5344CB8AC3E}">
        <p14:creationId xmlns:p14="http://schemas.microsoft.com/office/powerpoint/2010/main" val="22620848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137436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8088435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072516a7f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072516a7f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618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123876c5e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123876c5e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goal of our study is to find a way to control</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072516a7f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072516a7f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8742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72516a7f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72516a7f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4667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People limited the workspace, reward shielding, predefined primitives to speed up, or just make the problem solvable </a:t>
            </a:r>
          </a:p>
          <a:p>
            <a:pPr marL="158750" indent="0">
              <a:buNone/>
            </a:pPr>
            <a:r>
              <a:rPr lang="en-US" dirty="0"/>
              <a:t>Exploration can bring many unexpected outcomes. To develop a good exploration strategy itself can be a publication. So most people just cut off the workspace and only allow the agents to work within the boundary. There is a tradeoff between potential global optimal that is outside of the perimeter, and fast and mostly guaranteed convergence. </a:t>
            </a:r>
          </a:p>
        </p:txBody>
      </p:sp>
    </p:spTree>
    <p:extLst>
      <p:ext uri="{BB962C8B-B14F-4D97-AF65-F5344CB8AC3E}">
        <p14:creationId xmlns:p14="http://schemas.microsoft.com/office/powerpoint/2010/main" val="1565922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15608b55e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15608b55e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To solve the problem, we first divide it further into visual and non-visual models. The intuition of trying to pour without visual input is if we can train a model that doesn’t rely on vision sensors, the performance will be more robust. Because There are many constraints in real life when we use vision sensors, such as lighting, positioning, etc.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For pouring contents, we choose to use cuboid, this primitive can give us aggressive collisions because it has a larger surface areas compared to cylinder and sphere. The movement of cuboids is also harder to control, because static friction applied on the flat surface are larger than other shapes. By solving this difficult configuration, we can easily transfer to other shapes in the future.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123876c5e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123876c5e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address the problem as an MDP, which is a framework for modeling decision making . In this slide we will define the tuple for MDP. </a:t>
            </a:r>
          </a:p>
          <a:p>
            <a:pPr marL="0" lvl="0" indent="0" algn="l" rtl="0">
              <a:spcBef>
                <a:spcPts val="0"/>
              </a:spcBef>
              <a:spcAft>
                <a:spcPts val="0"/>
              </a:spcAft>
              <a:buNone/>
            </a:pPr>
            <a:r>
              <a:rPr lang="en-US" dirty="0"/>
              <a:t>S is the set of states. It contains the end-effector’s pose and objects location. For</a:t>
            </a:r>
            <a:r>
              <a:rPr lang="zh-CN" altLang="en-US" dirty="0"/>
              <a:t> </a:t>
            </a:r>
            <a:r>
              <a:rPr lang="en-US" altLang="zh-CN" dirty="0"/>
              <a:t>the</a:t>
            </a:r>
            <a:r>
              <a:rPr lang="zh-CN" altLang="en-US" dirty="0"/>
              <a:t> </a:t>
            </a:r>
            <a:r>
              <a:rPr lang="en-US" altLang="zh-CN" dirty="0"/>
              <a:t>location,</a:t>
            </a:r>
            <a:r>
              <a:rPr lang="zh-CN" altLang="en-US" dirty="0"/>
              <a:t> </a:t>
            </a:r>
            <a:r>
              <a:rPr lang="en-US" altLang="zh-CN" dirty="0"/>
              <a:t>we</a:t>
            </a:r>
            <a:r>
              <a:rPr lang="zh-CN" altLang="en-US" dirty="0"/>
              <a:t> </a:t>
            </a:r>
            <a:r>
              <a:rPr lang="en-US" altLang="zh-CN" dirty="0"/>
              <a:t>are</a:t>
            </a:r>
            <a:r>
              <a:rPr lang="zh-CN" altLang="en-US" dirty="0"/>
              <a:t> </a:t>
            </a:r>
            <a:r>
              <a:rPr lang="en-US" altLang="zh-CN" dirty="0"/>
              <a:t>not</a:t>
            </a:r>
            <a:r>
              <a:rPr lang="zh-CN" altLang="en-US" dirty="0"/>
              <a:t> </a:t>
            </a:r>
            <a:r>
              <a:rPr lang="en-US" altLang="zh-CN" dirty="0"/>
              <a:t>using</a:t>
            </a:r>
            <a:r>
              <a:rPr lang="zh-CN" altLang="en-US" dirty="0"/>
              <a:t> </a:t>
            </a:r>
            <a:r>
              <a:rPr lang="en-US" altLang="zh-CN" dirty="0"/>
              <a:t>coordinates.</a:t>
            </a:r>
            <a:r>
              <a:rPr lang="zh-CN" altLang="en-US" dirty="0"/>
              <a:t> </a:t>
            </a:r>
            <a:r>
              <a:rPr lang="en-US" altLang="zh-CN" dirty="0"/>
              <a:t>Because it is expensive to maintain a list of coordinates of all the objects in the pouring scene. Instead, we use hidden layers to learn the representation. </a:t>
            </a:r>
            <a:endParaRPr lang="en-US" dirty="0"/>
          </a:p>
          <a:p>
            <a:pPr marL="0" lvl="0" indent="0" algn="l" rtl="0">
              <a:spcBef>
                <a:spcPts val="0"/>
              </a:spcBef>
              <a:spcAft>
                <a:spcPts val="0"/>
              </a:spcAft>
              <a:buNone/>
            </a:pPr>
            <a:r>
              <a:rPr lang="en-US" dirty="0"/>
              <a:t>A is the set of action. It can be either </a:t>
            </a:r>
            <a:r>
              <a:rPr lang="en-US" sz="1100" dirty="0"/>
              <a:t>continuous or discrete.</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Continuous means the value of the actions can be any real numbers within a certain interval. Discrete means agents can only select predefine actions. The actions are displacements in the y and z axis and also the change in the end-effector’s rotation velocity </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you can see we only have a 2D coordinate system here, we limit the linear action space to a vertical plane. It allows the robot to move the pouring cup up-and-down and forward and backward, which is sufficient for aiming. We define the z axis as the vertical axis and the y axis as the horizontal one.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 is the transition function that describe the probability of state s transit to the next state s prime when taking action a. Here we have a deterministic function because everything can be calculated using inverse kinematics. </a:t>
            </a:r>
          </a:p>
          <a:p>
            <a:pPr marL="0" lvl="0" indent="0" algn="l" rtl="0">
              <a:spcBef>
                <a:spcPts val="0"/>
              </a:spcBef>
              <a:spcAft>
                <a:spcPts val="0"/>
              </a:spcAft>
              <a:buNone/>
            </a:pPr>
            <a:r>
              <a:rPr lang="en-US" dirty="0"/>
              <a:t>R is the reward</a:t>
            </a:r>
          </a:p>
          <a:p>
            <a:pPr marL="0" lvl="0" indent="0" algn="l" rtl="0">
              <a:spcBef>
                <a:spcPts val="0"/>
              </a:spcBef>
              <a:spcAft>
                <a:spcPts val="0"/>
              </a:spcAft>
              <a:buNone/>
            </a:pPr>
            <a:r>
              <a:rPr lang="en-US" dirty="0"/>
              <a:t>Gamma is the discount factor controlling for a trade-off between immediate and future rewards. </a:t>
            </a:r>
          </a:p>
        </p:txBody>
      </p:sp>
    </p:spTree>
    <p:extLst>
      <p:ext uri="{BB962C8B-B14F-4D97-AF65-F5344CB8AC3E}">
        <p14:creationId xmlns:p14="http://schemas.microsoft.com/office/powerpoint/2010/main" val="2511711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123876c5e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123876c5e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limit the movement in the </a:t>
            </a:r>
            <a:r>
              <a:rPr lang="en-US" dirty="0" err="1"/>
              <a:t>yz</a:t>
            </a:r>
            <a:r>
              <a:rPr lang="en-US" dirty="0"/>
              <a:t> plane even more.  The center of the cup can only move within this perimeter.  </a:t>
            </a:r>
          </a:p>
          <a:p>
            <a:pPr marL="0" lvl="0" indent="0" algn="l" rtl="0">
              <a:spcBef>
                <a:spcPts val="0"/>
              </a:spcBef>
              <a:spcAft>
                <a:spcPts val="0"/>
              </a:spcAft>
              <a:buNone/>
            </a:pPr>
            <a:r>
              <a:rPr lang="en-US" dirty="0"/>
              <a:t>The insight of having it is: </a:t>
            </a:r>
            <a:r>
              <a:rPr lang="en-US" dirty="0" err="1"/>
              <a:t>xxxxx</a:t>
            </a:r>
            <a:r>
              <a:rPr lang="en-US" dirty="0"/>
              <a:t>, it doesn’t contribute to solving the task if the robot stays 1m away from the target. With this perimeter, our agents can converge faster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also shrink the magnitude of actions in order to </a:t>
            </a:r>
            <a:r>
              <a:rPr lang="en-US" sz="1100" dirty="0"/>
              <a:t>Prevent sudden movement</a:t>
            </a:r>
            <a:r>
              <a:rPr lang="en-US" dirty="0"/>
              <a:t>. We will see detail settings in later slides.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Any questions so far?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1061024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123876c5e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123876c5e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continuous </a:t>
            </a:r>
            <a:r>
              <a:rPr lang="en-US" dirty="0" err="1"/>
              <a:t>xxxxx</a:t>
            </a:r>
            <a:r>
              <a:rPr lang="en-US" dirty="0"/>
              <a:t> as our underlying algorithms. They are in the actor-critic family. </a:t>
            </a:r>
          </a:p>
          <a:p>
            <a:pPr marL="0" lvl="0" indent="0" algn="l" rtl="0">
              <a:spcBef>
                <a:spcPts val="0"/>
              </a:spcBef>
              <a:spcAft>
                <a:spcPts val="0"/>
              </a:spcAft>
              <a:buNone/>
            </a:pPr>
            <a:r>
              <a:rPr lang="en-US" dirty="0"/>
              <a:t>we use DDQN for discrete action space</a:t>
            </a:r>
          </a:p>
        </p:txBody>
      </p:sp>
    </p:spTree>
    <p:extLst>
      <p:ext uri="{BB962C8B-B14F-4D97-AF65-F5344CB8AC3E}">
        <p14:creationId xmlns:p14="http://schemas.microsoft.com/office/powerpoint/2010/main" val="4033740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557950" y="6371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595300" y="4996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506834" y="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99959" y="51425"/>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93083" y="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513709" y="31055"/>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65583" y="17304"/>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82635"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2.png"/><Relationship Id="rId7" Type="http://schemas.openxmlformats.org/officeDocument/2006/relationships/diagramQuickStyle" Target="../diagrams/quickStyle9.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3.png"/><Relationship Id="rId9" Type="http://schemas.microsoft.com/office/2007/relationships/diagramDrawing" Target="../diagrams/drawing9.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2.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diagramQuickStyle" Target="../diagrams/quickStyle11.xml"/><Relationship Id="rId3" Type="http://schemas.openxmlformats.org/officeDocument/2006/relationships/slide" Target="slide13.xml"/><Relationship Id="rId7" Type="http://schemas.openxmlformats.org/officeDocument/2006/relationships/slide" Target="slide16.xml"/><Relationship Id="rId12" Type="http://schemas.openxmlformats.org/officeDocument/2006/relationships/diagramLayout" Target="../diagrams/layout11.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slide" Target="slide15.xml"/><Relationship Id="rId11" Type="http://schemas.openxmlformats.org/officeDocument/2006/relationships/diagramData" Target="../diagrams/data11.xml"/><Relationship Id="rId5" Type="http://schemas.openxmlformats.org/officeDocument/2006/relationships/slide" Target="slide14.xml"/><Relationship Id="rId15" Type="http://schemas.microsoft.com/office/2007/relationships/diagramDrawing" Target="../diagrams/drawing11.xml"/><Relationship Id="rId10" Type="http://schemas.openxmlformats.org/officeDocument/2006/relationships/slide" Target="slide23.xml"/><Relationship Id="rId4" Type="http://schemas.openxmlformats.org/officeDocument/2006/relationships/slide" Target="slide20.xml"/><Relationship Id="rId9" Type="http://schemas.openxmlformats.org/officeDocument/2006/relationships/slide" Target="slide22.xml"/><Relationship Id="rId14" Type="http://schemas.openxmlformats.org/officeDocument/2006/relationships/diagramColors" Target="../diagrams/colors11.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5.png"/><Relationship Id="rId7" Type="http://schemas.openxmlformats.org/officeDocument/2006/relationships/diagramLayout" Target="../diagrams/layout12.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Data" Target="../diagrams/data12.xml"/><Relationship Id="rId5" Type="http://schemas.openxmlformats.org/officeDocument/2006/relationships/slide" Target="slide12.xml"/><Relationship Id="rId10" Type="http://schemas.microsoft.com/office/2007/relationships/diagramDrawing" Target="../diagrams/drawing12.xml"/><Relationship Id="rId4" Type="http://schemas.openxmlformats.org/officeDocument/2006/relationships/image" Target="../media/image6.png"/><Relationship Id="rId9" Type="http://schemas.openxmlformats.org/officeDocument/2006/relationships/diagramColors" Target="../diagrams/colors1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7.png"/><Relationship Id="rId7" Type="http://schemas.openxmlformats.org/officeDocument/2006/relationships/diagramQuickStyle" Target="../diagrams/quickStyle13.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Layout" Target="../diagrams/layout13.xml"/><Relationship Id="rId5" Type="http://schemas.openxmlformats.org/officeDocument/2006/relationships/diagramData" Target="../diagrams/data13.xml"/><Relationship Id="rId10" Type="http://schemas.openxmlformats.org/officeDocument/2006/relationships/image" Target="../media/image8.png"/><Relationship Id="rId4" Type="http://schemas.openxmlformats.org/officeDocument/2006/relationships/slide" Target="slide12.xml"/><Relationship Id="rId9" Type="http://schemas.microsoft.com/office/2007/relationships/diagramDrawing" Target="../diagrams/drawing13.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14.xml"/><Relationship Id="rId3" Type="http://schemas.openxmlformats.org/officeDocument/2006/relationships/image" Target="../media/image9.png"/><Relationship Id="rId7" Type="http://schemas.openxmlformats.org/officeDocument/2006/relationships/diagramLayout" Target="../diagrams/layout14.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Data" Target="../diagrams/data14.xml"/><Relationship Id="rId5" Type="http://schemas.openxmlformats.org/officeDocument/2006/relationships/image" Target="../media/image10.png"/><Relationship Id="rId10" Type="http://schemas.microsoft.com/office/2007/relationships/diagramDrawing" Target="../diagrams/drawing14.xml"/><Relationship Id="rId4" Type="http://schemas.openxmlformats.org/officeDocument/2006/relationships/slide" Target="slide12.xml"/><Relationship Id="rId9" Type="http://schemas.openxmlformats.org/officeDocument/2006/relationships/diagramColors" Target="../diagrams/colors14.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7.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12.png"/><Relationship Id="rId7" Type="http://schemas.openxmlformats.org/officeDocument/2006/relationships/diagramColors" Target="../diagrams/colors16.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9.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slide" Target="slide12.xml"/><Relationship Id="rId7" Type="http://schemas.openxmlformats.org/officeDocument/2006/relationships/diagramColors" Target="../diagrams/colors18.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slide" Target="slide12.xml"/><Relationship Id="rId7" Type="http://schemas.openxmlformats.org/officeDocument/2006/relationships/diagramColors" Target="../diagrams/colors19.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21.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14.png"/><Relationship Id="rId7" Type="http://schemas.openxmlformats.org/officeDocument/2006/relationships/diagramColors" Target="../diagrams/colors20.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21.xml"/><Relationship Id="rId3" Type="http://schemas.openxmlformats.org/officeDocument/2006/relationships/image" Target="../media/image9.png"/><Relationship Id="rId7" Type="http://schemas.openxmlformats.org/officeDocument/2006/relationships/diagramLayout" Target="../diagrams/layout21.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Data" Target="../diagrams/data21.xml"/><Relationship Id="rId5" Type="http://schemas.openxmlformats.org/officeDocument/2006/relationships/image" Target="../media/image15.png"/><Relationship Id="rId10" Type="http://schemas.microsoft.com/office/2007/relationships/diagramDrawing" Target="../diagrams/drawing21.xml"/><Relationship Id="rId4" Type="http://schemas.openxmlformats.org/officeDocument/2006/relationships/slide" Target="slide12.xml"/><Relationship Id="rId9" Type="http://schemas.openxmlformats.org/officeDocument/2006/relationships/diagramColors" Target="../diagrams/colors21.xml"/></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19.png"/><Relationship Id="rId7" Type="http://schemas.openxmlformats.org/officeDocument/2006/relationships/diagramColors" Target="../diagrams/colors24.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diagramQuickStyle" Target="../diagrams/quickStyle24.xml"/><Relationship Id="rId11" Type="http://schemas.openxmlformats.org/officeDocument/2006/relationships/image" Target="../media/image22.png"/><Relationship Id="rId5" Type="http://schemas.openxmlformats.org/officeDocument/2006/relationships/diagramLayout" Target="../diagrams/layout24.xml"/><Relationship Id="rId10" Type="http://schemas.openxmlformats.org/officeDocument/2006/relationships/image" Target="../media/image21.png"/><Relationship Id="rId4" Type="http://schemas.openxmlformats.org/officeDocument/2006/relationships/diagramData" Target="../diagrams/data24.xml"/><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23.png"/><Relationship Id="rId7" Type="http://schemas.openxmlformats.org/officeDocument/2006/relationships/diagramColors" Target="../diagrams/colors2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29.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24.png"/><Relationship Id="rId7" Type="http://schemas.openxmlformats.org/officeDocument/2006/relationships/diagramColors" Target="../diagrams/colors2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25.png"/><Relationship Id="rId7" Type="http://schemas.openxmlformats.org/officeDocument/2006/relationships/diagramColors" Target="../diagrams/colors2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31.xml.rels><?xml version="1.0" encoding="UTF-8" standalone="yes"?>
<Relationships xmlns="http://schemas.openxmlformats.org/package/2006/relationships"><Relationship Id="rId8" Type="http://schemas.openxmlformats.org/officeDocument/2006/relationships/diagramQuickStyle" Target="../diagrams/quickStyle28.xml"/><Relationship Id="rId3" Type="http://schemas.openxmlformats.org/officeDocument/2006/relationships/image" Target="../media/image26.png"/><Relationship Id="rId7" Type="http://schemas.openxmlformats.org/officeDocument/2006/relationships/diagramLayout" Target="../diagrams/layout28.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Data" Target="../diagrams/data28.xml"/><Relationship Id="rId5" Type="http://schemas.openxmlformats.org/officeDocument/2006/relationships/image" Target="../media/image28.png"/><Relationship Id="rId10" Type="http://schemas.microsoft.com/office/2007/relationships/diagramDrawing" Target="../diagrams/drawing28.xml"/><Relationship Id="rId4" Type="http://schemas.openxmlformats.org/officeDocument/2006/relationships/image" Target="../media/image27.png"/><Relationship Id="rId9" Type="http://schemas.openxmlformats.org/officeDocument/2006/relationships/diagramColors" Target="../diagrams/colors28.xml"/></Relationships>
</file>

<file path=ppt/slides/_rels/slide32.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29.png"/><Relationship Id="rId7" Type="http://schemas.openxmlformats.org/officeDocument/2006/relationships/diagramColors" Target="../diagrams/colors2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33.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image" Target="../media/image30.png"/><Relationship Id="rId7" Type="http://schemas.openxmlformats.org/officeDocument/2006/relationships/diagramColors" Target="../diagrams/colors3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3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 Id="rId9" Type="http://schemas.openxmlformats.org/officeDocument/2006/relationships/image" Target="../media/image33.gif"/></Relationships>
</file>

<file path=ppt/slides/_rels/slide3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customXml" Target="../ink/ink2.xml"/><Relationship Id="rId3" Type="http://schemas.openxmlformats.org/officeDocument/2006/relationships/diagramData" Target="../diagrams/data33.xml"/><Relationship Id="rId7" Type="http://schemas.microsoft.com/office/2007/relationships/diagramDrawing" Target="../diagrams/drawing33.xml"/><Relationship Id="rId12" Type="http://schemas.openxmlformats.org/officeDocument/2006/relationships/image" Target="../media/image37.png"/><Relationship Id="rId2" Type="http://schemas.openxmlformats.org/officeDocument/2006/relationships/notesSlide" Target="../notesSlides/notesSlide36.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33.xml"/><Relationship Id="rId11" Type="http://schemas.openxmlformats.org/officeDocument/2006/relationships/customXml" Target="../ink/ink1.xml"/><Relationship Id="rId5" Type="http://schemas.openxmlformats.org/officeDocument/2006/relationships/diagramQuickStyle" Target="../diagrams/quickStyle33.xml"/><Relationship Id="rId15" Type="http://schemas.openxmlformats.org/officeDocument/2006/relationships/customXml" Target="../ink/ink3.xml"/><Relationship Id="rId10" Type="http://schemas.openxmlformats.org/officeDocument/2006/relationships/image" Target="../media/image36.PNG"/><Relationship Id="rId4" Type="http://schemas.openxmlformats.org/officeDocument/2006/relationships/diagramLayout" Target="../diagrams/layout33.xml"/><Relationship Id="rId9" Type="http://schemas.openxmlformats.org/officeDocument/2006/relationships/image" Target="../media/image35.gif"/><Relationship Id="rId14" Type="http://schemas.openxmlformats.org/officeDocument/2006/relationships/image" Target="../media/image38.png"/></Relationships>
</file>

<file path=ppt/slides/_rels/slide37.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image" Target="../media/image40.gif"/><Relationship Id="rId7" Type="http://schemas.openxmlformats.org/officeDocument/2006/relationships/diagramColors" Target="../diagrams/colors3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QuickStyle" Target="../diagrams/quickStyle34.xml"/><Relationship Id="rId5" Type="http://schemas.openxmlformats.org/officeDocument/2006/relationships/diagramLayout" Target="../diagrams/layout34.xml"/><Relationship Id="rId4" Type="http://schemas.openxmlformats.org/officeDocument/2006/relationships/diagramData" Target="../diagrams/data34.xml"/><Relationship Id="rId9" Type="http://schemas.openxmlformats.org/officeDocument/2006/relationships/image" Target="../media/image41.gif"/></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diagramQuickStyle" Target="../diagrams/quickStyle37.xml"/><Relationship Id="rId3" Type="http://schemas.openxmlformats.org/officeDocument/2006/relationships/slide" Target="slide6.xml"/><Relationship Id="rId7" Type="http://schemas.openxmlformats.org/officeDocument/2006/relationships/slide" Target="slide16.xml"/><Relationship Id="rId12" Type="http://schemas.openxmlformats.org/officeDocument/2006/relationships/diagramLayout" Target="../diagrams/layout37.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slide" Target="slide12.xml"/><Relationship Id="rId11" Type="http://schemas.openxmlformats.org/officeDocument/2006/relationships/diagramData" Target="../diagrams/data37.xml"/><Relationship Id="rId5" Type="http://schemas.openxmlformats.org/officeDocument/2006/relationships/slide" Target="slide10.xml"/><Relationship Id="rId15" Type="http://schemas.microsoft.com/office/2007/relationships/diagramDrawing" Target="../diagrams/drawing37.xml"/><Relationship Id="rId10" Type="http://schemas.openxmlformats.org/officeDocument/2006/relationships/slide" Target="slide27.xml"/><Relationship Id="rId4" Type="http://schemas.openxmlformats.org/officeDocument/2006/relationships/slide" Target="slide11.xml"/><Relationship Id="rId9" Type="http://schemas.openxmlformats.org/officeDocument/2006/relationships/slide" Target="slide23.xml"/><Relationship Id="rId14" Type="http://schemas.openxmlformats.org/officeDocument/2006/relationships/diagramColors" Target="../diagrams/colors37.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diagramColors" Target="../diagrams/colors38.xml"/><Relationship Id="rId3" Type="http://schemas.openxmlformats.org/officeDocument/2006/relationships/slideLayout" Target="../slideLayouts/slideLayout2.xml"/><Relationship Id="rId7" Type="http://schemas.openxmlformats.org/officeDocument/2006/relationships/diagramQuickStyle" Target="../diagrams/quickStyle38.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diagramLayout" Target="../diagrams/layout38.xml"/><Relationship Id="rId5" Type="http://schemas.openxmlformats.org/officeDocument/2006/relationships/diagramData" Target="../diagrams/data38.xml"/><Relationship Id="rId10" Type="http://schemas.openxmlformats.org/officeDocument/2006/relationships/image" Target="../media/image48.png"/><Relationship Id="rId4" Type="http://schemas.openxmlformats.org/officeDocument/2006/relationships/notesSlide" Target="../notesSlides/notesSlide48.xml"/><Relationship Id="rId9" Type="http://schemas.microsoft.com/office/2007/relationships/diagramDrawing" Target="../diagrams/drawing38.xml"/></Relationships>
</file>

<file path=ppt/slides/_rels/slide49.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image" Target="../media/image49.png"/><Relationship Id="rId7" Type="http://schemas.openxmlformats.org/officeDocument/2006/relationships/diagramColors" Target="../diagrams/colors39.xml"/><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0.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image" Target="../media/image50.png"/><Relationship Id="rId7" Type="http://schemas.openxmlformats.org/officeDocument/2006/relationships/diagramColors" Target="../diagrams/colors40.xml"/><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51.xml.rels><?xml version="1.0" encoding="UTF-8" standalone="yes"?>
<Relationships xmlns="http://schemas.openxmlformats.org/package/2006/relationships"><Relationship Id="rId8" Type="http://schemas.microsoft.com/office/2007/relationships/diagramDrawing" Target="../diagrams/drawing41.xml"/><Relationship Id="rId3" Type="http://schemas.openxmlformats.org/officeDocument/2006/relationships/image" Target="../media/image51.png"/><Relationship Id="rId7" Type="http://schemas.openxmlformats.org/officeDocument/2006/relationships/diagramColors" Target="../diagrams/colors41.xml"/><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diagramQuickStyle" Target="../diagrams/quickStyle41.xml"/><Relationship Id="rId5" Type="http://schemas.openxmlformats.org/officeDocument/2006/relationships/diagramLayout" Target="../diagrams/layout41.xml"/><Relationship Id="rId4" Type="http://schemas.openxmlformats.org/officeDocument/2006/relationships/diagramData" Target="../diagrams/data4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18533" y="684375"/>
            <a:ext cx="880065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Developing Reinforcement Learning Algorithms for Robots to Aim and Pour Solid Objects</a:t>
            </a:r>
            <a:endParaRPr sz="3200" dirty="0"/>
          </a:p>
        </p:txBody>
      </p:sp>
      <p:sp>
        <p:nvSpPr>
          <p:cNvPr id="55" name="Google Shape;55;p13"/>
          <p:cNvSpPr txBox="1"/>
          <p:nvPr/>
        </p:nvSpPr>
        <p:spPr>
          <a:xfrm>
            <a:off x="1174533" y="2858986"/>
            <a:ext cx="6968700" cy="190818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Thesis Defense</a:t>
            </a:r>
          </a:p>
          <a:p>
            <a:pPr marL="0" lvl="0" indent="0" algn="ctr" rtl="0">
              <a:spcBef>
                <a:spcPts val="0"/>
              </a:spcBef>
              <a:spcAft>
                <a:spcPts val="0"/>
              </a:spcAft>
              <a:buNone/>
            </a:pPr>
            <a:endParaRPr dirty="0"/>
          </a:p>
          <a:p>
            <a:pPr marL="0" lvl="0" indent="0" algn="ctr" rtl="0">
              <a:spcBef>
                <a:spcPts val="0"/>
              </a:spcBef>
              <a:spcAft>
                <a:spcPts val="0"/>
              </a:spcAft>
              <a:buNone/>
            </a:pPr>
            <a:r>
              <a:rPr lang="en" dirty="0"/>
              <a:t>Haoxuan Li</a:t>
            </a:r>
            <a:endParaRPr dirty="0"/>
          </a:p>
          <a:p>
            <a:pPr marL="0" lvl="0" indent="0" algn="ctr" rtl="0">
              <a:spcBef>
                <a:spcPts val="0"/>
              </a:spcBef>
              <a:spcAft>
                <a:spcPts val="0"/>
              </a:spcAft>
              <a:buNone/>
            </a:pPr>
            <a:r>
              <a:rPr lang="en" dirty="0"/>
              <a:t>Major professor: Yu Sun, Ph.D.</a:t>
            </a:r>
            <a:endParaRPr dirty="0"/>
          </a:p>
          <a:p>
            <a:pPr marL="0" lvl="0" indent="0" algn="ctr" rtl="0">
              <a:spcBef>
                <a:spcPts val="0"/>
              </a:spcBef>
              <a:spcAft>
                <a:spcPts val="0"/>
              </a:spcAft>
              <a:buNone/>
            </a:pPr>
            <a:r>
              <a:rPr lang="en" dirty="0"/>
              <a:t>Shaun Canavan, Ph.D.</a:t>
            </a:r>
            <a:endParaRPr dirty="0"/>
          </a:p>
          <a:p>
            <a:pPr marL="0" lvl="0" indent="0" algn="ctr" rtl="0">
              <a:spcBef>
                <a:spcPts val="0"/>
              </a:spcBef>
              <a:spcAft>
                <a:spcPts val="0"/>
              </a:spcAft>
              <a:buNone/>
            </a:pPr>
            <a:r>
              <a:rPr lang="en" dirty="0"/>
              <a:t>Yasin Yilmaz, Ph.D.</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Present date: March 4, 2022</a:t>
            </a:r>
            <a:endParaRPr dirty="0"/>
          </a:p>
        </p:txBody>
      </p:sp>
      <p:sp>
        <p:nvSpPr>
          <p:cNvPr id="3" name="Slide Number Placeholder 2">
            <a:extLst>
              <a:ext uri="{FF2B5EF4-FFF2-40B4-BE49-F238E27FC236}">
                <a16:creationId xmlns:a16="http://schemas.microsoft.com/office/drawing/2014/main" id="{B061AB74-A112-4A26-8941-F39E2EFC09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D0F33E-F355-49F5-BF8D-2BA64AD0AF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5" name="TextBox 4">
            <a:extLst>
              <a:ext uri="{FF2B5EF4-FFF2-40B4-BE49-F238E27FC236}">
                <a16:creationId xmlns:a16="http://schemas.microsoft.com/office/drawing/2014/main" id="{B3BFA674-2846-4BB8-A622-F2E3DB0CD092}"/>
              </a:ext>
            </a:extLst>
          </p:cNvPr>
          <p:cNvSpPr txBox="1"/>
          <p:nvPr/>
        </p:nvSpPr>
        <p:spPr>
          <a:xfrm>
            <a:off x="7829352" y="2805468"/>
            <a:ext cx="548700" cy="1668214"/>
          </a:xfrm>
          <a:prstGeom prst="rect">
            <a:avLst/>
          </a:prstGeom>
          <a:noFill/>
        </p:spPr>
        <p:txBody>
          <a:bodyPr wrap="square" rtlCol="0">
            <a:spAutoFit/>
          </a:bodyPr>
          <a:lstStyle/>
          <a:p>
            <a:pPr>
              <a:lnSpc>
                <a:spcPct val="150000"/>
              </a:lnSpc>
            </a:pPr>
            <a:r>
              <a:rPr lang="en-US" dirty="0"/>
              <a:t>(1)</a:t>
            </a:r>
          </a:p>
          <a:p>
            <a:pPr>
              <a:lnSpc>
                <a:spcPct val="150000"/>
              </a:lnSpc>
            </a:pPr>
            <a:endParaRPr lang="en-US" dirty="0"/>
          </a:p>
          <a:p>
            <a:pPr>
              <a:lnSpc>
                <a:spcPct val="150000"/>
              </a:lnSpc>
            </a:pPr>
            <a:r>
              <a:rPr lang="en-US" dirty="0"/>
              <a:t>(2)</a:t>
            </a:r>
          </a:p>
          <a:p>
            <a:pPr>
              <a:lnSpc>
                <a:spcPct val="150000"/>
              </a:lnSpc>
            </a:pPr>
            <a:endParaRPr lang="en-US" dirty="0"/>
          </a:p>
          <a:p>
            <a:pPr>
              <a:lnSpc>
                <a:spcPct val="150000"/>
              </a:lnSpc>
            </a:pPr>
            <a:r>
              <a:rPr lang="en-US" dirty="0"/>
              <a:t>(3)</a:t>
            </a:r>
          </a:p>
        </p:txBody>
      </p:sp>
      <p:pic>
        <p:nvPicPr>
          <p:cNvPr id="6" name="Picture 5" descr="Diagram&#10;&#10;Description automatically generated">
            <a:extLst>
              <a:ext uri="{FF2B5EF4-FFF2-40B4-BE49-F238E27FC236}">
                <a16:creationId xmlns:a16="http://schemas.microsoft.com/office/drawing/2014/main" id="{633EDE2C-5A2C-4BB7-81DE-7A8D9D49EA59}"/>
              </a:ext>
            </a:extLst>
          </p:cNvPr>
          <p:cNvPicPr>
            <a:picLocks noChangeAspect="1"/>
          </p:cNvPicPr>
          <p:nvPr/>
        </p:nvPicPr>
        <p:blipFill>
          <a:blip r:embed="rId3"/>
          <a:stretch>
            <a:fillRect/>
          </a:stretch>
        </p:blipFill>
        <p:spPr>
          <a:xfrm>
            <a:off x="2384136" y="63716"/>
            <a:ext cx="4375727" cy="2656947"/>
          </a:xfrm>
          <a:prstGeom prst="rect">
            <a:avLst/>
          </a:prstGeom>
        </p:spPr>
      </p:pic>
      <p:pic>
        <p:nvPicPr>
          <p:cNvPr id="9" name="Picture 8">
            <a:extLst>
              <a:ext uri="{FF2B5EF4-FFF2-40B4-BE49-F238E27FC236}">
                <a16:creationId xmlns:a16="http://schemas.microsoft.com/office/drawing/2014/main" id="{2FE67BEA-74E0-48D4-992B-59E1A9BA0350}"/>
              </a:ext>
            </a:extLst>
          </p:cNvPr>
          <p:cNvPicPr>
            <a:picLocks noChangeAspect="1"/>
          </p:cNvPicPr>
          <p:nvPr/>
        </p:nvPicPr>
        <p:blipFill>
          <a:blip r:embed="rId4"/>
          <a:stretch>
            <a:fillRect/>
          </a:stretch>
        </p:blipFill>
        <p:spPr>
          <a:xfrm>
            <a:off x="1767698" y="2647661"/>
            <a:ext cx="5608601" cy="1983828"/>
          </a:xfrm>
          <a:prstGeom prst="rect">
            <a:avLst/>
          </a:prstGeom>
        </p:spPr>
      </p:pic>
      <p:graphicFrame>
        <p:nvGraphicFramePr>
          <p:cNvPr id="7" name="Diagram 6">
            <a:extLst>
              <a:ext uri="{FF2B5EF4-FFF2-40B4-BE49-F238E27FC236}">
                <a16:creationId xmlns:a16="http://schemas.microsoft.com/office/drawing/2014/main" id="{7F9773B6-3C9F-49C0-A0C4-4FAADB844F6D}"/>
              </a:ext>
            </a:extLst>
          </p:cNvPr>
          <p:cNvGraphicFramePr/>
          <p:nvPr>
            <p:extLst>
              <p:ext uri="{D42A27DB-BD31-4B8C-83A1-F6EECF244321}">
                <p14:modId xmlns:p14="http://schemas.microsoft.com/office/powerpoint/2010/main" val="1849807949"/>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8569868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ctrTitle"/>
          </p:nvPr>
        </p:nvSpPr>
        <p:spPr>
          <a:xfrm>
            <a:off x="37350" y="243719"/>
            <a:ext cx="5574900" cy="69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solidFill>
                  <a:srgbClr val="134F5C"/>
                </a:solidFill>
              </a:rPr>
              <a:t>Environment Setup</a:t>
            </a:r>
            <a:endParaRPr sz="4000" dirty="0">
              <a:solidFill>
                <a:srgbClr val="134F5C"/>
              </a:solidFill>
            </a:endParaRPr>
          </a:p>
        </p:txBody>
      </p:sp>
      <p:sp>
        <p:nvSpPr>
          <p:cNvPr id="2" name="Slide Number Placeholder 1">
            <a:extLst>
              <a:ext uri="{FF2B5EF4-FFF2-40B4-BE49-F238E27FC236}">
                <a16:creationId xmlns:a16="http://schemas.microsoft.com/office/drawing/2014/main" id="{B455B20D-A826-470C-9685-583AB20E71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graphicFrame>
        <p:nvGraphicFramePr>
          <p:cNvPr id="6" name="Diagram 5">
            <a:extLst>
              <a:ext uri="{FF2B5EF4-FFF2-40B4-BE49-F238E27FC236}">
                <a16:creationId xmlns:a16="http://schemas.microsoft.com/office/drawing/2014/main" id="{41839205-1FB3-480D-B35B-AFDF07ED353F}"/>
              </a:ext>
            </a:extLst>
          </p:cNvPr>
          <p:cNvGraphicFramePr/>
          <p:nvPr>
            <p:extLst>
              <p:ext uri="{D42A27DB-BD31-4B8C-83A1-F6EECF244321}">
                <p14:modId xmlns:p14="http://schemas.microsoft.com/office/powerpoint/2010/main" val="1849807949"/>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A1BFDA40-A288-43FB-B6E1-24316685235E}"/>
              </a:ext>
            </a:extLst>
          </p:cNvPr>
          <p:cNvPicPr>
            <a:picLocks noChangeAspect="1"/>
          </p:cNvPicPr>
          <p:nvPr/>
        </p:nvPicPr>
        <p:blipFill>
          <a:blip r:embed="rId8"/>
          <a:stretch>
            <a:fillRect/>
          </a:stretch>
        </p:blipFill>
        <p:spPr>
          <a:xfrm>
            <a:off x="37350" y="936719"/>
            <a:ext cx="9144000" cy="37111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0"/>
          <p:cNvSpPr txBox="1">
            <a:spLocks noGrp="1"/>
          </p:cNvSpPr>
          <p:nvPr>
            <p:ph type="ctrTitle"/>
          </p:nvPr>
        </p:nvSpPr>
        <p:spPr>
          <a:xfrm>
            <a:off x="443250" y="532355"/>
            <a:ext cx="8257500" cy="917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4000" dirty="0">
                <a:solidFill>
                  <a:srgbClr val="134F5C"/>
                </a:solidFill>
                <a:hlinkClick r:id="rId3" action="ppaction://hlinksldjump"/>
              </a:rPr>
              <a:t>Visual Models </a:t>
            </a:r>
            <a:endParaRPr sz="4000" dirty="0">
              <a:solidFill>
                <a:srgbClr val="134F5C"/>
              </a:solidFill>
            </a:endParaRPr>
          </a:p>
        </p:txBody>
      </p:sp>
      <p:sp>
        <p:nvSpPr>
          <p:cNvPr id="7" name="Google Shape;166;p30">
            <a:extLst>
              <a:ext uri="{FF2B5EF4-FFF2-40B4-BE49-F238E27FC236}">
                <a16:creationId xmlns:a16="http://schemas.microsoft.com/office/drawing/2014/main" id="{76F85025-A524-4D37-9E1C-09E3A6F48E4D}"/>
              </a:ext>
            </a:extLst>
          </p:cNvPr>
          <p:cNvSpPr txBox="1">
            <a:spLocks/>
          </p:cNvSpPr>
          <p:nvPr/>
        </p:nvSpPr>
        <p:spPr>
          <a:xfrm>
            <a:off x="443250" y="2447619"/>
            <a:ext cx="8257500" cy="9174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4000" dirty="0">
                <a:solidFill>
                  <a:srgbClr val="134F5C"/>
                </a:solidFill>
                <a:hlinkClick r:id="rId4" action="ppaction://hlinksldjump"/>
              </a:rPr>
              <a:t>Non-visual Models </a:t>
            </a:r>
            <a:endParaRPr lang="en-US" sz="4000" dirty="0">
              <a:solidFill>
                <a:srgbClr val="134F5C"/>
              </a:solidFill>
            </a:endParaRPr>
          </a:p>
        </p:txBody>
      </p:sp>
      <p:sp>
        <p:nvSpPr>
          <p:cNvPr id="5" name="TextBox 4">
            <a:extLst>
              <a:ext uri="{FF2B5EF4-FFF2-40B4-BE49-F238E27FC236}">
                <a16:creationId xmlns:a16="http://schemas.microsoft.com/office/drawing/2014/main" id="{4B02951F-DB9F-451F-801A-1E8D3CEA4173}"/>
              </a:ext>
            </a:extLst>
          </p:cNvPr>
          <p:cNvSpPr txBox="1"/>
          <p:nvPr/>
        </p:nvSpPr>
        <p:spPr>
          <a:xfrm>
            <a:off x="1257300" y="1493512"/>
            <a:ext cx="5600700" cy="954107"/>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3" action="ppaction://hlinksldjump"/>
              </a:rPr>
              <a:t>Overview</a:t>
            </a:r>
            <a:endParaRPr lang="en-US" dirty="0"/>
          </a:p>
          <a:p>
            <a:pPr marL="285750" indent="-285750">
              <a:buFont typeface="Arial" panose="020B0604020202020204" pitchFamily="34" charset="0"/>
              <a:buChar char="•"/>
            </a:pPr>
            <a:r>
              <a:rPr lang="en-US" dirty="0">
                <a:hlinkClick r:id="rId5" action="ppaction://hlinksldjump"/>
              </a:rPr>
              <a:t>Observation and Action Space</a:t>
            </a:r>
            <a:endParaRPr lang="en-US" dirty="0"/>
          </a:p>
          <a:p>
            <a:pPr marL="285750" indent="-285750">
              <a:buFont typeface="Arial" panose="020B0604020202020204" pitchFamily="34" charset="0"/>
              <a:buChar char="•"/>
            </a:pPr>
            <a:r>
              <a:rPr lang="en-US" dirty="0">
                <a:hlinkClick r:id="rId6" action="ppaction://hlinksldjump"/>
              </a:rPr>
              <a:t>Reward</a:t>
            </a:r>
            <a:endParaRPr lang="en-US" dirty="0"/>
          </a:p>
          <a:p>
            <a:pPr marL="285750" indent="-285750">
              <a:buFont typeface="Arial" panose="020B0604020202020204" pitchFamily="34" charset="0"/>
              <a:buChar char="•"/>
            </a:pPr>
            <a:r>
              <a:rPr lang="en-US" dirty="0">
                <a:hlinkClick r:id="rId7" action="ppaction://hlinksldjump"/>
              </a:rPr>
              <a:t>Architecture</a:t>
            </a:r>
            <a:endParaRPr lang="en-US" dirty="0"/>
          </a:p>
        </p:txBody>
      </p:sp>
      <p:sp>
        <p:nvSpPr>
          <p:cNvPr id="9" name="TextBox 8">
            <a:extLst>
              <a:ext uri="{FF2B5EF4-FFF2-40B4-BE49-F238E27FC236}">
                <a16:creationId xmlns:a16="http://schemas.microsoft.com/office/drawing/2014/main" id="{397E3607-618E-40C1-8DA6-D76390605748}"/>
              </a:ext>
            </a:extLst>
          </p:cNvPr>
          <p:cNvSpPr txBox="1"/>
          <p:nvPr/>
        </p:nvSpPr>
        <p:spPr>
          <a:xfrm>
            <a:off x="1257300" y="3481969"/>
            <a:ext cx="5600700" cy="954107"/>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4" action="ppaction://hlinksldjump"/>
              </a:rPr>
              <a:t>Overview</a:t>
            </a:r>
            <a:endParaRPr lang="en-US" dirty="0"/>
          </a:p>
          <a:p>
            <a:pPr marL="285750" indent="-285750">
              <a:buFont typeface="Arial" panose="020B0604020202020204" pitchFamily="34" charset="0"/>
              <a:buChar char="•"/>
            </a:pPr>
            <a:r>
              <a:rPr lang="en-US" dirty="0">
                <a:hlinkClick r:id="rId8" action="ppaction://hlinksldjump"/>
              </a:rPr>
              <a:t>Observation and Action Space</a:t>
            </a:r>
            <a:endParaRPr lang="en-US" dirty="0"/>
          </a:p>
          <a:p>
            <a:pPr marL="285750" indent="-285750">
              <a:buFont typeface="Arial" panose="020B0604020202020204" pitchFamily="34" charset="0"/>
              <a:buChar char="•"/>
            </a:pPr>
            <a:r>
              <a:rPr lang="en-US" dirty="0">
                <a:hlinkClick r:id="rId9" action="ppaction://hlinksldjump"/>
              </a:rPr>
              <a:t>Reward</a:t>
            </a:r>
            <a:endParaRPr lang="en-US" dirty="0"/>
          </a:p>
          <a:p>
            <a:pPr marL="285750" indent="-285750">
              <a:buFont typeface="Arial" panose="020B0604020202020204" pitchFamily="34" charset="0"/>
              <a:buChar char="•"/>
            </a:pPr>
            <a:r>
              <a:rPr lang="en-US" dirty="0">
                <a:hlinkClick r:id="rId10" action="ppaction://hlinksldjump"/>
              </a:rPr>
              <a:t>Architecture</a:t>
            </a:r>
            <a:endParaRPr lang="en-US" dirty="0"/>
          </a:p>
        </p:txBody>
      </p:sp>
      <p:sp>
        <p:nvSpPr>
          <p:cNvPr id="2" name="Slide Number Placeholder 1">
            <a:extLst>
              <a:ext uri="{FF2B5EF4-FFF2-40B4-BE49-F238E27FC236}">
                <a16:creationId xmlns:a16="http://schemas.microsoft.com/office/drawing/2014/main" id="{8738277F-DC9E-4AA6-8759-1F042165ED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graphicFrame>
        <p:nvGraphicFramePr>
          <p:cNvPr id="10" name="Diagram 9">
            <a:extLst>
              <a:ext uri="{FF2B5EF4-FFF2-40B4-BE49-F238E27FC236}">
                <a16:creationId xmlns:a16="http://schemas.microsoft.com/office/drawing/2014/main" id="{31F968BB-FFEF-4E5D-B90D-0D4D8A024BF8}"/>
              </a:ext>
            </a:extLst>
          </p:cNvPr>
          <p:cNvGraphicFramePr/>
          <p:nvPr>
            <p:extLst>
              <p:ext uri="{D42A27DB-BD31-4B8C-83A1-F6EECF244321}">
                <p14:modId xmlns:p14="http://schemas.microsoft.com/office/powerpoint/2010/main" val="1849807949"/>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57539708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72575" y="23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solidFill>
                  <a:srgbClr val="134F5C"/>
                </a:solidFill>
              </a:rPr>
              <a:t>Visual Aided Models</a:t>
            </a:r>
            <a:endParaRPr sz="4000" dirty="0">
              <a:solidFill>
                <a:srgbClr val="134F5C"/>
              </a:solidFill>
            </a:endParaRPr>
          </a:p>
        </p:txBody>
      </p:sp>
      <p:sp>
        <p:nvSpPr>
          <p:cNvPr id="96" name="Google Shape;96;p20"/>
          <p:cNvSpPr txBox="1">
            <a:spLocks noGrp="1"/>
          </p:cNvSpPr>
          <p:nvPr>
            <p:ph type="body" idx="1"/>
          </p:nvPr>
        </p:nvSpPr>
        <p:spPr>
          <a:xfrm>
            <a:off x="311700" y="1152475"/>
            <a:ext cx="8520600" cy="3819600"/>
          </a:xfrm>
          <a:prstGeom prst="rect">
            <a:avLst/>
          </a:prstGeom>
        </p:spPr>
        <p:txBody>
          <a:bodyPr spcFirstLastPara="1" wrap="square" lIns="91425" tIns="91425" rIns="91425" bIns="91425" anchor="t" anchorCtr="0">
            <a:normAutofit fontScale="92500" lnSpcReduction="10000"/>
          </a:bodyPr>
          <a:lstStyle/>
          <a:p>
            <a:pPr marL="457200" lvl="0" indent="-342900" algn="l" rtl="0">
              <a:lnSpc>
                <a:spcPct val="150000"/>
              </a:lnSpc>
              <a:spcBef>
                <a:spcPts val="1000"/>
              </a:spcBef>
              <a:spcAft>
                <a:spcPts val="0"/>
              </a:spcAft>
              <a:buSzPts val="1800"/>
              <a:buChar char="●"/>
            </a:pPr>
            <a:r>
              <a:rPr lang="en" dirty="0"/>
              <a:t>Visual option 1: depth map</a:t>
            </a:r>
            <a:endParaRPr dirty="0"/>
          </a:p>
          <a:p>
            <a:pPr marL="914400" lvl="1" indent="-317500" algn="l" rtl="0">
              <a:lnSpc>
                <a:spcPct val="200000"/>
              </a:lnSpc>
              <a:spcBef>
                <a:spcPts val="0"/>
              </a:spcBef>
              <a:spcAft>
                <a:spcPts val="0"/>
              </a:spcAft>
              <a:buSzPts val="1400"/>
              <a:buChar char="○"/>
            </a:pPr>
            <a:r>
              <a:rPr lang="en" dirty="0"/>
              <a:t>Camera looks into the source cup</a:t>
            </a:r>
            <a:endParaRPr dirty="0"/>
          </a:p>
          <a:p>
            <a:pPr marL="914400" lvl="1" indent="-317500" algn="l" rtl="0">
              <a:lnSpc>
                <a:spcPct val="150000"/>
              </a:lnSpc>
              <a:spcBef>
                <a:spcPts val="0"/>
              </a:spcBef>
              <a:spcAft>
                <a:spcPts val="0"/>
              </a:spcAft>
              <a:buSzPts val="1400"/>
              <a:buChar char="○"/>
            </a:pPr>
            <a:r>
              <a:rPr lang="en" dirty="0"/>
              <a:t>Returns structural information of the objects in the cup  </a:t>
            </a:r>
          </a:p>
          <a:p>
            <a:pPr marL="914400" lvl="1" indent="-317500" algn="l" rtl="0">
              <a:lnSpc>
                <a:spcPct val="150000"/>
              </a:lnSpc>
              <a:spcBef>
                <a:spcPts val="0"/>
              </a:spcBef>
              <a:spcAft>
                <a:spcPts val="0"/>
              </a:spcAft>
              <a:buSzPts val="1400"/>
              <a:buChar char="○"/>
            </a:pPr>
            <a:r>
              <a:rPr lang="en-US" dirty="0" err="1"/>
              <a:t>ak</a:t>
            </a:r>
            <a:r>
              <a:rPr lang="en" dirty="0"/>
              <a:t>a Cam1</a:t>
            </a:r>
            <a:endParaRPr dirty="0"/>
          </a:p>
          <a:p>
            <a:pPr marL="457200" lvl="0" indent="-342900" algn="l" rtl="0">
              <a:lnSpc>
                <a:spcPct val="150000"/>
              </a:lnSpc>
              <a:spcBef>
                <a:spcPts val="1000"/>
              </a:spcBef>
              <a:spcAft>
                <a:spcPts val="0"/>
              </a:spcAft>
              <a:buSzPts val="1800"/>
              <a:buChar char="●"/>
            </a:pPr>
            <a:r>
              <a:rPr lang="en" dirty="0"/>
              <a:t>Visual option 2: cross-section view</a:t>
            </a:r>
            <a:endParaRPr dirty="0"/>
          </a:p>
          <a:p>
            <a:pPr marL="914400" lvl="1" indent="-317500" algn="l" rtl="0">
              <a:lnSpc>
                <a:spcPct val="200000"/>
              </a:lnSpc>
              <a:spcBef>
                <a:spcPts val="0"/>
              </a:spcBef>
              <a:spcAft>
                <a:spcPts val="0"/>
              </a:spcAft>
              <a:buSzPts val="1400"/>
              <a:buChar char="○"/>
            </a:pPr>
            <a:r>
              <a:rPr lang="en" dirty="0"/>
              <a:t>Camera looks from the side </a:t>
            </a:r>
            <a:endParaRPr dirty="0"/>
          </a:p>
          <a:p>
            <a:pPr lvl="1">
              <a:lnSpc>
                <a:spcPct val="200000"/>
              </a:lnSpc>
            </a:pPr>
            <a:r>
              <a:rPr lang="en" dirty="0"/>
              <a:t>Returns bounding boxes if detected anything</a:t>
            </a:r>
          </a:p>
          <a:p>
            <a:pPr lvl="1">
              <a:lnSpc>
                <a:spcPct val="200000"/>
              </a:lnSpc>
            </a:pPr>
            <a:r>
              <a:rPr lang="en" dirty="0"/>
              <a:t>aka Cam2</a:t>
            </a:r>
          </a:p>
          <a:p>
            <a:pPr>
              <a:lnSpc>
                <a:spcPct val="200000"/>
              </a:lnSpc>
            </a:pPr>
            <a:r>
              <a:rPr lang="en-US" dirty="0"/>
              <a:t>Output: △y, △z, △</a:t>
            </a:r>
            <a:r>
              <a:rPr lang="el-GR" dirty="0"/>
              <a:t>ω</a:t>
            </a:r>
          </a:p>
          <a:p>
            <a:pPr marL="914400" lvl="1" indent="-317500" algn="l" rtl="0">
              <a:lnSpc>
                <a:spcPct val="200000"/>
              </a:lnSpc>
              <a:spcBef>
                <a:spcPts val="0"/>
              </a:spcBef>
              <a:spcAft>
                <a:spcPts val="0"/>
              </a:spcAft>
              <a:buSzPts val="1400"/>
              <a:buChar char="○"/>
            </a:pPr>
            <a:endParaRPr dirty="0"/>
          </a:p>
        </p:txBody>
      </p:sp>
      <p:pic>
        <p:nvPicPr>
          <p:cNvPr id="97" name="Google Shape;97;p20"/>
          <p:cNvPicPr preferRelativeResize="0"/>
          <p:nvPr/>
        </p:nvPicPr>
        <p:blipFill rotWithShape="1">
          <a:blip r:embed="rId3">
            <a:alphaModFix/>
          </a:blip>
          <a:srcRect l="52760" t="28213" r="2458" b="53288"/>
          <a:stretch/>
        </p:blipFill>
        <p:spPr>
          <a:xfrm>
            <a:off x="5582225" y="2885935"/>
            <a:ext cx="3250075" cy="741775"/>
          </a:xfrm>
          <a:prstGeom prst="rect">
            <a:avLst/>
          </a:prstGeom>
          <a:noFill/>
          <a:ln>
            <a:noFill/>
          </a:ln>
        </p:spPr>
      </p:pic>
      <p:pic>
        <p:nvPicPr>
          <p:cNvPr id="98" name="Google Shape;98;p20"/>
          <p:cNvPicPr preferRelativeResize="0"/>
          <p:nvPr/>
        </p:nvPicPr>
        <p:blipFill>
          <a:blip r:embed="rId4">
            <a:alphaModFix/>
          </a:blip>
          <a:stretch>
            <a:fillRect/>
          </a:stretch>
        </p:blipFill>
        <p:spPr>
          <a:xfrm>
            <a:off x="6208501" y="239674"/>
            <a:ext cx="2310776" cy="1726900"/>
          </a:xfrm>
          <a:prstGeom prst="rect">
            <a:avLst/>
          </a:prstGeom>
          <a:noFill/>
          <a:ln>
            <a:noFill/>
          </a:ln>
        </p:spPr>
      </p:pic>
      <p:sp>
        <p:nvSpPr>
          <p:cNvPr id="2" name="Arrow: Bent-Up 1">
            <a:hlinkClick r:id="rId5" action="ppaction://hlinksldjump"/>
            <a:extLst>
              <a:ext uri="{FF2B5EF4-FFF2-40B4-BE49-F238E27FC236}">
                <a16:creationId xmlns:a16="http://schemas.microsoft.com/office/drawing/2014/main" id="{C4FF1F86-199C-4920-96AB-5D0C13D5B78D}"/>
              </a:ext>
            </a:extLst>
          </p:cNvPr>
          <p:cNvSpPr/>
          <p:nvPr/>
        </p:nvSpPr>
        <p:spPr>
          <a:xfrm>
            <a:off x="8001000" y="4122420"/>
            <a:ext cx="632460" cy="58257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F48FFC0-E9E9-43C0-98E1-9E135AF406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graphicFrame>
        <p:nvGraphicFramePr>
          <p:cNvPr id="10" name="Diagram 9">
            <a:extLst>
              <a:ext uri="{FF2B5EF4-FFF2-40B4-BE49-F238E27FC236}">
                <a16:creationId xmlns:a16="http://schemas.microsoft.com/office/drawing/2014/main" id="{D2C6BA96-826A-4B0A-A093-FB126B6EB519}"/>
              </a:ext>
            </a:extLst>
          </p:cNvPr>
          <p:cNvGraphicFramePr/>
          <p:nvPr>
            <p:extLst>
              <p:ext uri="{D42A27DB-BD31-4B8C-83A1-F6EECF244321}">
                <p14:modId xmlns:p14="http://schemas.microsoft.com/office/powerpoint/2010/main" val="1849807949"/>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ctrTitle"/>
          </p:nvPr>
        </p:nvSpPr>
        <p:spPr>
          <a:xfrm>
            <a:off x="94781" y="158200"/>
            <a:ext cx="5922900" cy="46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solidFill>
                  <a:srgbClr val="134F5C"/>
                </a:solidFill>
              </a:rPr>
              <a:t>Observations</a:t>
            </a:r>
            <a:endParaRPr sz="3000" dirty="0">
              <a:solidFill>
                <a:srgbClr val="134F5C"/>
              </a:solidFill>
            </a:endParaRPr>
          </a:p>
        </p:txBody>
      </p:sp>
      <p:sp>
        <p:nvSpPr>
          <p:cNvPr id="158" name="Google Shape;158;p29"/>
          <p:cNvSpPr txBox="1">
            <a:spLocks noGrp="1"/>
          </p:cNvSpPr>
          <p:nvPr>
            <p:ph type="ctrTitle"/>
          </p:nvPr>
        </p:nvSpPr>
        <p:spPr>
          <a:xfrm>
            <a:off x="94781" y="3210049"/>
            <a:ext cx="5922900" cy="46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solidFill>
                  <a:srgbClr val="134F5C"/>
                </a:solidFill>
              </a:rPr>
              <a:t>Actions </a:t>
            </a:r>
            <a:endParaRPr sz="3000" dirty="0">
              <a:solidFill>
                <a:srgbClr val="134F5C"/>
              </a:solidFill>
            </a:endParaRPr>
          </a:p>
        </p:txBody>
      </p:sp>
      <p:pic>
        <p:nvPicPr>
          <p:cNvPr id="5" name="Picture 4">
            <a:extLst>
              <a:ext uri="{FF2B5EF4-FFF2-40B4-BE49-F238E27FC236}">
                <a16:creationId xmlns:a16="http://schemas.microsoft.com/office/drawing/2014/main" id="{0FC41AD9-84E7-463B-84D3-106A256632C1}"/>
              </a:ext>
            </a:extLst>
          </p:cNvPr>
          <p:cNvPicPr>
            <a:picLocks noChangeAspect="1"/>
          </p:cNvPicPr>
          <p:nvPr/>
        </p:nvPicPr>
        <p:blipFill>
          <a:blip r:embed="rId3"/>
          <a:stretch>
            <a:fillRect/>
          </a:stretch>
        </p:blipFill>
        <p:spPr>
          <a:xfrm>
            <a:off x="1365375" y="617212"/>
            <a:ext cx="7505700" cy="2600325"/>
          </a:xfrm>
          <a:prstGeom prst="rect">
            <a:avLst/>
          </a:prstGeom>
        </p:spPr>
      </p:pic>
      <p:sp>
        <p:nvSpPr>
          <p:cNvPr id="15" name="Arrow: Bent-Up 14">
            <a:hlinkClick r:id="rId4" action="ppaction://hlinksldjump"/>
            <a:extLst>
              <a:ext uri="{FF2B5EF4-FFF2-40B4-BE49-F238E27FC236}">
                <a16:creationId xmlns:a16="http://schemas.microsoft.com/office/drawing/2014/main" id="{6FEE1FF9-6A70-49E7-99A8-C0AD8D274E38}"/>
              </a:ext>
            </a:extLst>
          </p:cNvPr>
          <p:cNvSpPr/>
          <p:nvPr/>
        </p:nvSpPr>
        <p:spPr>
          <a:xfrm>
            <a:off x="8001000" y="4122420"/>
            <a:ext cx="632460" cy="58257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F7CEFD9-BEA2-403E-91ED-B27357D488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3" name="TextBox 2">
            <a:extLst>
              <a:ext uri="{FF2B5EF4-FFF2-40B4-BE49-F238E27FC236}">
                <a16:creationId xmlns:a16="http://schemas.microsoft.com/office/drawing/2014/main" id="{A64A2F87-F2F1-4849-8A22-E96CAC987A9C}"/>
              </a:ext>
            </a:extLst>
          </p:cNvPr>
          <p:cNvSpPr txBox="1"/>
          <p:nvPr/>
        </p:nvSpPr>
        <p:spPr>
          <a:xfrm>
            <a:off x="4800600" y="2385441"/>
            <a:ext cx="2672862" cy="307777"/>
          </a:xfrm>
          <a:prstGeom prst="rect">
            <a:avLst/>
          </a:prstGeom>
          <a:noFill/>
        </p:spPr>
        <p:txBody>
          <a:bodyPr wrap="square" rtlCol="0">
            <a:spAutoFit/>
          </a:bodyPr>
          <a:lstStyle/>
          <a:p>
            <a:r>
              <a:rPr lang="en-US" dirty="0"/>
              <a:t>, 256-element 1D array</a:t>
            </a:r>
          </a:p>
        </p:txBody>
      </p:sp>
      <p:sp>
        <p:nvSpPr>
          <p:cNvPr id="10" name="TextBox 9">
            <a:extLst>
              <a:ext uri="{FF2B5EF4-FFF2-40B4-BE49-F238E27FC236}">
                <a16:creationId xmlns:a16="http://schemas.microsoft.com/office/drawing/2014/main" id="{F284395D-929A-4A59-962F-B4CC82A0E278}"/>
              </a:ext>
            </a:extLst>
          </p:cNvPr>
          <p:cNvSpPr txBox="1"/>
          <p:nvPr/>
        </p:nvSpPr>
        <p:spPr>
          <a:xfrm>
            <a:off x="5644368" y="2781424"/>
            <a:ext cx="2672862" cy="307777"/>
          </a:xfrm>
          <a:prstGeom prst="rect">
            <a:avLst/>
          </a:prstGeom>
          <a:noFill/>
        </p:spPr>
        <p:txBody>
          <a:bodyPr wrap="square" rtlCol="0">
            <a:spAutoFit/>
          </a:bodyPr>
          <a:lstStyle/>
          <a:p>
            <a:r>
              <a:rPr lang="en-US" dirty="0"/>
              <a:t>, 7-element 1D array</a:t>
            </a:r>
          </a:p>
        </p:txBody>
      </p:sp>
      <p:graphicFrame>
        <p:nvGraphicFramePr>
          <p:cNvPr id="11" name="Diagram 10">
            <a:extLst>
              <a:ext uri="{FF2B5EF4-FFF2-40B4-BE49-F238E27FC236}">
                <a16:creationId xmlns:a16="http://schemas.microsoft.com/office/drawing/2014/main" id="{6394DA31-D950-402F-B388-86C86654F977}"/>
              </a:ext>
            </a:extLst>
          </p:cNvPr>
          <p:cNvGraphicFramePr/>
          <p:nvPr>
            <p:extLst>
              <p:ext uri="{D42A27DB-BD31-4B8C-83A1-F6EECF244321}">
                <p14:modId xmlns:p14="http://schemas.microsoft.com/office/powerpoint/2010/main" val="1849807949"/>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Picture 5">
            <a:extLst>
              <a:ext uri="{FF2B5EF4-FFF2-40B4-BE49-F238E27FC236}">
                <a16:creationId xmlns:a16="http://schemas.microsoft.com/office/drawing/2014/main" id="{B6250886-EFB4-4C14-B95D-2C62D667F668}"/>
              </a:ext>
            </a:extLst>
          </p:cNvPr>
          <p:cNvPicPr>
            <a:picLocks noChangeAspect="1"/>
          </p:cNvPicPr>
          <p:nvPr/>
        </p:nvPicPr>
        <p:blipFill>
          <a:blip r:embed="rId10"/>
          <a:stretch>
            <a:fillRect/>
          </a:stretch>
        </p:blipFill>
        <p:spPr>
          <a:xfrm>
            <a:off x="1569343" y="3797397"/>
            <a:ext cx="2490558" cy="410210"/>
          </a:xfrm>
          <a:prstGeom prst="rect">
            <a:avLst/>
          </a:prstGeom>
        </p:spPr>
      </p:pic>
    </p:spTree>
    <p:extLst>
      <p:ext uri="{BB962C8B-B14F-4D97-AF65-F5344CB8AC3E}">
        <p14:creationId xmlns:p14="http://schemas.microsoft.com/office/powerpoint/2010/main" val="185116396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1"/>
          <p:cNvSpPr txBox="1">
            <a:spLocks noGrp="1"/>
          </p:cNvSpPr>
          <p:nvPr>
            <p:ph type="subTitle" idx="1"/>
          </p:nvPr>
        </p:nvSpPr>
        <p:spPr>
          <a:xfrm>
            <a:off x="187950" y="1178725"/>
            <a:ext cx="8768100" cy="491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dirty="0"/>
              <a:t>Movement phase: 			Settlement phase:</a:t>
            </a:r>
            <a:endParaRPr sz="1800" dirty="0"/>
          </a:p>
          <a:p>
            <a:pPr marL="0" lvl="0" indent="0" algn="l" rtl="0">
              <a:lnSpc>
                <a:spcPct val="115000"/>
              </a:lnSpc>
              <a:spcBef>
                <a:spcPts val="1200"/>
              </a:spcBef>
              <a:spcAft>
                <a:spcPts val="0"/>
              </a:spcAft>
              <a:buNone/>
            </a:pPr>
            <a:r>
              <a:rPr lang="en" sz="1800" dirty="0"/>
              <a:t> </a:t>
            </a:r>
            <a:endParaRPr sz="1800" dirty="0"/>
          </a:p>
          <a:p>
            <a:pPr marL="457200" lvl="0" indent="457200" algn="l" rtl="0">
              <a:lnSpc>
                <a:spcPct val="115000"/>
              </a:lnSpc>
              <a:spcBef>
                <a:spcPts val="1200"/>
              </a:spcBef>
              <a:spcAft>
                <a:spcPts val="0"/>
              </a:spcAft>
              <a:buNone/>
            </a:pPr>
            <a:endParaRPr sz="1800" dirty="0"/>
          </a:p>
          <a:p>
            <a:pPr marL="457200" lvl="0" indent="457200" algn="l" rtl="0">
              <a:lnSpc>
                <a:spcPct val="115000"/>
              </a:lnSpc>
              <a:spcBef>
                <a:spcPts val="1200"/>
              </a:spcBef>
              <a:spcAft>
                <a:spcPts val="0"/>
              </a:spcAft>
              <a:buNone/>
            </a:pPr>
            <a:endParaRPr sz="1800" dirty="0"/>
          </a:p>
          <a:p>
            <a:pPr marL="457200" lvl="0" indent="457200" algn="l" rtl="0">
              <a:lnSpc>
                <a:spcPct val="115000"/>
              </a:lnSpc>
              <a:spcBef>
                <a:spcPts val="1200"/>
              </a:spcBef>
              <a:spcAft>
                <a:spcPts val="0"/>
              </a:spcAft>
              <a:buNone/>
            </a:pPr>
            <a:endParaRPr sz="1800" dirty="0"/>
          </a:p>
          <a:p>
            <a:pPr marL="457200" lvl="0" indent="457200" algn="l" rtl="0">
              <a:lnSpc>
                <a:spcPct val="115000"/>
              </a:lnSpc>
              <a:spcBef>
                <a:spcPts val="1200"/>
              </a:spcBef>
              <a:spcAft>
                <a:spcPts val="1200"/>
              </a:spcAft>
              <a:buClr>
                <a:schemeClr val="dk1"/>
              </a:buClr>
              <a:buSzPts val="1100"/>
              <a:buFont typeface="Arial"/>
              <a:buNone/>
            </a:pPr>
            <a:endParaRPr sz="1800" dirty="0"/>
          </a:p>
        </p:txBody>
      </p:sp>
      <p:sp>
        <p:nvSpPr>
          <p:cNvPr id="173" name="Google Shape;173;p31"/>
          <p:cNvSpPr txBox="1">
            <a:spLocks noGrp="1"/>
          </p:cNvSpPr>
          <p:nvPr>
            <p:ph type="ctrTitle"/>
          </p:nvPr>
        </p:nvSpPr>
        <p:spPr>
          <a:xfrm>
            <a:off x="236674" y="423100"/>
            <a:ext cx="8817900" cy="57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solidFill>
                  <a:srgbClr val="134F5C"/>
                </a:solidFill>
              </a:rPr>
              <a:t>Rewards for Visual Models</a:t>
            </a:r>
            <a:endParaRPr sz="4000" dirty="0">
              <a:solidFill>
                <a:srgbClr val="134F5C"/>
              </a:solidFill>
            </a:endParaRPr>
          </a:p>
        </p:txBody>
      </p:sp>
      <p:pic>
        <p:nvPicPr>
          <p:cNvPr id="175" name="Google Shape;175;p31"/>
          <p:cNvPicPr preferRelativeResize="0"/>
          <p:nvPr/>
        </p:nvPicPr>
        <p:blipFill>
          <a:blip r:embed="rId3">
            <a:alphaModFix/>
          </a:blip>
          <a:stretch>
            <a:fillRect/>
          </a:stretch>
        </p:blipFill>
        <p:spPr>
          <a:xfrm>
            <a:off x="5515428" y="1729574"/>
            <a:ext cx="3089772" cy="2285707"/>
          </a:xfrm>
          <a:prstGeom prst="rect">
            <a:avLst/>
          </a:prstGeom>
          <a:noFill/>
          <a:ln>
            <a:noFill/>
          </a:ln>
        </p:spPr>
      </p:pic>
      <p:sp>
        <p:nvSpPr>
          <p:cNvPr id="7" name="Arrow: Bent-Up 6">
            <a:hlinkClick r:id="rId4" action="ppaction://hlinksldjump"/>
            <a:extLst>
              <a:ext uri="{FF2B5EF4-FFF2-40B4-BE49-F238E27FC236}">
                <a16:creationId xmlns:a16="http://schemas.microsoft.com/office/drawing/2014/main" id="{060B1FAD-C138-4337-B5A2-E68099A27D26}"/>
              </a:ext>
            </a:extLst>
          </p:cNvPr>
          <p:cNvSpPr/>
          <p:nvPr/>
        </p:nvSpPr>
        <p:spPr>
          <a:xfrm>
            <a:off x="8001000" y="4122420"/>
            <a:ext cx="632460" cy="58257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87C4396-CC25-4DE1-A1DD-5B183A1B5175}"/>
              </a:ext>
            </a:extLst>
          </p:cNvPr>
          <p:cNvPicPr>
            <a:picLocks noChangeAspect="1"/>
          </p:cNvPicPr>
          <p:nvPr/>
        </p:nvPicPr>
        <p:blipFill>
          <a:blip r:embed="rId5"/>
          <a:stretch>
            <a:fillRect/>
          </a:stretch>
        </p:blipFill>
        <p:spPr>
          <a:xfrm>
            <a:off x="1025842" y="1668573"/>
            <a:ext cx="2809875" cy="2257425"/>
          </a:xfrm>
          <a:prstGeom prst="rect">
            <a:avLst/>
          </a:prstGeom>
        </p:spPr>
      </p:pic>
      <p:sp>
        <p:nvSpPr>
          <p:cNvPr id="2" name="Slide Number Placeholder 1">
            <a:extLst>
              <a:ext uri="{FF2B5EF4-FFF2-40B4-BE49-F238E27FC236}">
                <a16:creationId xmlns:a16="http://schemas.microsoft.com/office/drawing/2014/main" id="{5937601C-6823-4CE4-BC2E-445891B99C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graphicFrame>
        <p:nvGraphicFramePr>
          <p:cNvPr id="11" name="Diagram 10">
            <a:extLst>
              <a:ext uri="{FF2B5EF4-FFF2-40B4-BE49-F238E27FC236}">
                <a16:creationId xmlns:a16="http://schemas.microsoft.com/office/drawing/2014/main" id="{0B465212-FFA3-44FB-BFDF-CA288B8BA65A}"/>
              </a:ext>
            </a:extLst>
          </p:cNvPr>
          <p:cNvGraphicFramePr/>
          <p:nvPr>
            <p:extLst>
              <p:ext uri="{D42A27DB-BD31-4B8C-83A1-F6EECF244321}">
                <p14:modId xmlns:p14="http://schemas.microsoft.com/office/powerpoint/2010/main" val="1849807949"/>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TextBox 2">
            <a:extLst>
              <a:ext uri="{FF2B5EF4-FFF2-40B4-BE49-F238E27FC236}">
                <a16:creationId xmlns:a16="http://schemas.microsoft.com/office/drawing/2014/main" id="{74E1F763-0DF7-4CE3-B0F8-B526FA2332A5}"/>
              </a:ext>
            </a:extLst>
          </p:cNvPr>
          <p:cNvSpPr txBox="1"/>
          <p:nvPr/>
        </p:nvSpPr>
        <p:spPr>
          <a:xfrm>
            <a:off x="318408" y="4093433"/>
            <a:ext cx="3826689" cy="738664"/>
          </a:xfrm>
          <a:prstGeom prst="rect">
            <a:avLst/>
          </a:prstGeom>
          <a:noFill/>
        </p:spPr>
        <p:txBody>
          <a:bodyPr wrap="none" rtlCol="0">
            <a:spAutoFit/>
          </a:bodyPr>
          <a:lstStyle/>
          <a:p>
            <a:r>
              <a:rPr lang="el-GR" dirty="0"/>
              <a:t>β</a:t>
            </a:r>
            <a:r>
              <a:rPr lang="en-US" dirty="0"/>
              <a:t>: attempts of moving outside of the perimeter</a:t>
            </a:r>
          </a:p>
          <a:p>
            <a:r>
              <a:rPr lang="en-US" dirty="0"/>
              <a:t>Ω: number of outliers</a:t>
            </a:r>
          </a:p>
          <a:p>
            <a:r>
              <a:rPr lang="en-US" dirty="0"/>
              <a:t>I: number of objects land in the target </a:t>
            </a:r>
          </a:p>
        </p:txBody>
      </p:sp>
    </p:spTree>
    <p:extLst>
      <p:ext uri="{BB962C8B-B14F-4D97-AF65-F5344CB8AC3E}">
        <p14:creationId xmlns:p14="http://schemas.microsoft.com/office/powerpoint/2010/main" val="410273162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A0C279-45AA-4C10-A093-41B754CCC9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graphicFrame>
        <p:nvGraphicFramePr>
          <p:cNvPr id="6" name="Diagram 5">
            <a:extLst>
              <a:ext uri="{FF2B5EF4-FFF2-40B4-BE49-F238E27FC236}">
                <a16:creationId xmlns:a16="http://schemas.microsoft.com/office/drawing/2014/main" id="{BF2EC76A-7B2E-4887-ACBD-0688D464E965}"/>
              </a:ext>
            </a:extLst>
          </p:cNvPr>
          <p:cNvGraphicFramePr/>
          <p:nvPr>
            <p:extLst>
              <p:ext uri="{D42A27DB-BD31-4B8C-83A1-F6EECF244321}">
                <p14:modId xmlns:p14="http://schemas.microsoft.com/office/powerpoint/2010/main" val="1849807949"/>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Diagram, engineering drawing&#10;&#10;Description automatically generated">
            <a:extLst>
              <a:ext uri="{FF2B5EF4-FFF2-40B4-BE49-F238E27FC236}">
                <a16:creationId xmlns:a16="http://schemas.microsoft.com/office/drawing/2014/main" id="{B23E4804-0F7E-459C-AFFD-9923DF4A0DA5}"/>
              </a:ext>
            </a:extLst>
          </p:cNvPr>
          <p:cNvPicPr>
            <a:picLocks noChangeAspect="1"/>
          </p:cNvPicPr>
          <p:nvPr/>
        </p:nvPicPr>
        <p:blipFill>
          <a:blip r:embed="rId8"/>
          <a:stretch>
            <a:fillRect/>
          </a:stretch>
        </p:blipFill>
        <p:spPr>
          <a:xfrm>
            <a:off x="316955" y="330486"/>
            <a:ext cx="8510090" cy="44825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body" idx="1"/>
          </p:nvPr>
        </p:nvSpPr>
        <p:spPr>
          <a:xfrm>
            <a:off x="173575" y="1048500"/>
            <a:ext cx="8718600" cy="4095000"/>
          </a:xfrm>
          <a:prstGeom prst="rect">
            <a:avLst/>
          </a:prstGeom>
        </p:spPr>
        <p:txBody>
          <a:bodyPr spcFirstLastPara="1" wrap="square" lIns="91425" tIns="91425" rIns="91425" bIns="91425" anchor="t" anchorCtr="0">
            <a:noAutofit/>
          </a:bodyPr>
          <a:lstStyle/>
          <a:p>
            <a:pPr indent="-361516">
              <a:lnSpc>
                <a:spcPct val="150000"/>
              </a:lnSpc>
              <a:spcAft>
                <a:spcPts val="600"/>
              </a:spcAft>
              <a:buSzPts val="2093"/>
            </a:pPr>
            <a:r>
              <a:rPr lang="en-US" sz="2093" dirty="0"/>
              <a:t>Cross-section view camera doesn’t return structural information</a:t>
            </a:r>
          </a:p>
          <a:p>
            <a:pPr marL="457200" lvl="0" indent="-361516" algn="l" rtl="0">
              <a:lnSpc>
                <a:spcPct val="150000"/>
              </a:lnSpc>
              <a:spcBef>
                <a:spcPts val="0"/>
              </a:spcBef>
              <a:spcAft>
                <a:spcPts val="600"/>
              </a:spcAft>
              <a:buSzPts val="2093"/>
              <a:buChar char="●"/>
            </a:pPr>
            <a:r>
              <a:rPr lang="en" sz="2093" dirty="0"/>
              <a:t>Offer surface to volume ratio </a:t>
            </a:r>
            <a:r>
              <a:rPr lang="en" sz="2800" b="1" dirty="0"/>
              <a:t>к</a:t>
            </a:r>
            <a:r>
              <a:rPr lang="en" sz="2093" dirty="0"/>
              <a:t> for compensation  </a:t>
            </a:r>
          </a:p>
          <a:p>
            <a:pPr marL="914400" lvl="0" indent="0" algn="l" rtl="0">
              <a:lnSpc>
                <a:spcPct val="200000"/>
              </a:lnSpc>
              <a:spcBef>
                <a:spcPts val="1200"/>
              </a:spcBef>
              <a:spcAft>
                <a:spcPts val="1200"/>
              </a:spcAft>
              <a:buNone/>
            </a:pPr>
            <a:endParaRPr sz="1395" dirty="0"/>
          </a:p>
        </p:txBody>
      </p:sp>
      <p:sp>
        <p:nvSpPr>
          <p:cNvPr id="111" name="Google Shape;111;p22"/>
          <p:cNvSpPr txBox="1">
            <a:spLocks noGrp="1"/>
          </p:cNvSpPr>
          <p:nvPr>
            <p:ph type="title"/>
          </p:nvPr>
        </p:nvSpPr>
        <p:spPr>
          <a:xfrm>
            <a:off x="272575" y="23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solidFill>
                  <a:srgbClr val="134F5C"/>
                </a:solidFill>
              </a:rPr>
              <a:t>Surface to </a:t>
            </a:r>
            <a:r>
              <a:rPr lang="en-US" altLang="zh-CN" sz="3600" dirty="0">
                <a:solidFill>
                  <a:srgbClr val="134F5C"/>
                </a:solidFill>
              </a:rPr>
              <a:t>V</a:t>
            </a:r>
            <a:r>
              <a:rPr lang="en-US" sz="3600" dirty="0">
                <a:solidFill>
                  <a:srgbClr val="134F5C"/>
                </a:solidFill>
              </a:rPr>
              <a:t>olume Ratio </a:t>
            </a:r>
          </a:p>
        </p:txBody>
      </p:sp>
      <p:pic>
        <p:nvPicPr>
          <p:cNvPr id="5" name="Picture 4">
            <a:extLst>
              <a:ext uri="{FF2B5EF4-FFF2-40B4-BE49-F238E27FC236}">
                <a16:creationId xmlns:a16="http://schemas.microsoft.com/office/drawing/2014/main" id="{F536DC8A-1171-4056-AA15-65D3E16B8030}"/>
              </a:ext>
            </a:extLst>
          </p:cNvPr>
          <p:cNvPicPr>
            <a:picLocks noChangeAspect="1"/>
          </p:cNvPicPr>
          <p:nvPr/>
        </p:nvPicPr>
        <p:blipFill>
          <a:blip r:embed="rId3"/>
          <a:stretch>
            <a:fillRect/>
          </a:stretch>
        </p:blipFill>
        <p:spPr>
          <a:xfrm>
            <a:off x="2229720" y="2571750"/>
            <a:ext cx="4417537" cy="1998886"/>
          </a:xfrm>
          <a:prstGeom prst="rect">
            <a:avLst/>
          </a:prstGeom>
        </p:spPr>
      </p:pic>
      <p:sp>
        <p:nvSpPr>
          <p:cNvPr id="2" name="Slide Number Placeholder 1">
            <a:extLst>
              <a:ext uri="{FF2B5EF4-FFF2-40B4-BE49-F238E27FC236}">
                <a16:creationId xmlns:a16="http://schemas.microsoft.com/office/drawing/2014/main" id="{96CC9436-B6DB-4161-AD13-9D38716AC3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graphicFrame>
        <p:nvGraphicFramePr>
          <p:cNvPr id="7" name="Diagram 6">
            <a:extLst>
              <a:ext uri="{FF2B5EF4-FFF2-40B4-BE49-F238E27FC236}">
                <a16:creationId xmlns:a16="http://schemas.microsoft.com/office/drawing/2014/main" id="{F5B1DBC2-C999-441B-996C-CD465671D7ED}"/>
              </a:ext>
            </a:extLst>
          </p:cNvPr>
          <p:cNvGraphicFramePr/>
          <p:nvPr>
            <p:extLst>
              <p:ext uri="{D42A27DB-BD31-4B8C-83A1-F6EECF244321}">
                <p14:modId xmlns:p14="http://schemas.microsoft.com/office/powerpoint/2010/main" val="1849807949"/>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0352528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US" sz="4000" dirty="0">
                <a:solidFill>
                  <a:srgbClr val="134F5C"/>
                </a:solidFill>
              </a:rPr>
              <a:t>Structural Encoding Model</a:t>
            </a:r>
            <a:endParaRPr sz="2400" dirty="0">
              <a:solidFill>
                <a:srgbClr val="134F5C"/>
              </a:solidFill>
            </a:endParaRPr>
          </a:p>
        </p:txBody>
      </p:sp>
      <p:sp>
        <p:nvSpPr>
          <p:cNvPr id="125" name="Google Shape;125;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SzPts val="1800"/>
              <a:buChar char="●"/>
            </a:pPr>
            <a:r>
              <a:rPr lang="en" dirty="0"/>
              <a:t>Use object related property to reduce bias in the weights</a:t>
            </a:r>
            <a:endParaRPr dirty="0"/>
          </a:p>
          <a:p>
            <a:pPr marL="457200" lvl="0" indent="-342900" algn="l" rtl="0">
              <a:lnSpc>
                <a:spcPct val="200000"/>
              </a:lnSpc>
              <a:spcBef>
                <a:spcPts val="0"/>
              </a:spcBef>
              <a:spcAft>
                <a:spcPts val="0"/>
              </a:spcAft>
              <a:buSzPts val="1800"/>
              <a:buChar char="●"/>
            </a:pPr>
            <a:r>
              <a:rPr lang="en" dirty="0"/>
              <a:t>Provide more </a:t>
            </a:r>
            <a:r>
              <a:rPr lang="en" i="1" dirty="0"/>
              <a:t>non-visual resources </a:t>
            </a:r>
            <a:r>
              <a:rPr lang="en" dirty="0"/>
              <a:t>to help the agents make strong prediction </a:t>
            </a:r>
            <a:endParaRPr dirty="0"/>
          </a:p>
          <a:p>
            <a:pPr marL="457200" lvl="0" indent="-342900" algn="l" rtl="0">
              <a:lnSpc>
                <a:spcPct val="200000"/>
              </a:lnSpc>
              <a:spcBef>
                <a:spcPts val="0"/>
              </a:spcBef>
              <a:spcAft>
                <a:spcPts val="0"/>
              </a:spcAft>
              <a:buSzPts val="1800"/>
              <a:buChar char="●"/>
            </a:pPr>
            <a:r>
              <a:rPr lang="en" dirty="0"/>
              <a:t>Apply it on the actors from TD3 agents</a:t>
            </a:r>
            <a:endParaRPr dirty="0"/>
          </a:p>
          <a:p>
            <a:pPr marL="914400" lvl="1" indent="-317500" algn="l" rtl="0">
              <a:lnSpc>
                <a:spcPct val="200000"/>
              </a:lnSpc>
              <a:spcBef>
                <a:spcPts val="0"/>
              </a:spcBef>
              <a:spcAft>
                <a:spcPts val="0"/>
              </a:spcAft>
              <a:buSzPts val="1400"/>
              <a:buChar char="○"/>
            </a:pPr>
            <a:r>
              <a:rPr lang="en" dirty="0"/>
              <a:t>Reduce the risk of overfitting in critics</a:t>
            </a:r>
          </a:p>
          <a:p>
            <a:pPr marL="914400" lvl="1" indent="-317500" algn="l" rtl="0">
              <a:lnSpc>
                <a:spcPct val="200000"/>
              </a:lnSpc>
              <a:spcBef>
                <a:spcPts val="0"/>
              </a:spcBef>
              <a:spcAft>
                <a:spcPts val="0"/>
              </a:spcAft>
              <a:buSzPts val="1400"/>
              <a:buChar char="○"/>
            </a:pPr>
            <a:r>
              <a:rPr lang="en" dirty="0"/>
              <a:t>TD3 is </a:t>
            </a:r>
            <a:r>
              <a:rPr lang="en-US" dirty="0"/>
              <a:t>stable</a:t>
            </a:r>
            <a:endParaRPr lang="en" dirty="0"/>
          </a:p>
        </p:txBody>
      </p:sp>
      <p:sp>
        <p:nvSpPr>
          <p:cNvPr id="2" name="Slide Number Placeholder 1">
            <a:extLst>
              <a:ext uri="{FF2B5EF4-FFF2-40B4-BE49-F238E27FC236}">
                <a16:creationId xmlns:a16="http://schemas.microsoft.com/office/drawing/2014/main" id="{5485FF29-FBC2-4BD3-BCED-379F0A8125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graphicFrame>
        <p:nvGraphicFramePr>
          <p:cNvPr id="6" name="Diagram 5">
            <a:extLst>
              <a:ext uri="{FF2B5EF4-FFF2-40B4-BE49-F238E27FC236}">
                <a16:creationId xmlns:a16="http://schemas.microsoft.com/office/drawing/2014/main" id="{3D8C9877-DE90-4879-A1E1-9C158BD380BE}"/>
              </a:ext>
            </a:extLst>
          </p:cNvPr>
          <p:cNvGraphicFramePr/>
          <p:nvPr>
            <p:extLst>
              <p:ext uri="{D42A27DB-BD31-4B8C-83A1-F6EECF244321}">
                <p14:modId xmlns:p14="http://schemas.microsoft.com/office/powerpoint/2010/main" val="1849807949"/>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03B400-34AB-46E6-8E26-7CC33AE8E9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8" name="Arrow: Bent-Up 7">
            <a:hlinkClick r:id="rId3" action="ppaction://hlinksldjump"/>
            <a:extLst>
              <a:ext uri="{FF2B5EF4-FFF2-40B4-BE49-F238E27FC236}">
                <a16:creationId xmlns:a16="http://schemas.microsoft.com/office/drawing/2014/main" id="{51016466-19AF-4110-B4CE-4D9439724616}"/>
              </a:ext>
            </a:extLst>
          </p:cNvPr>
          <p:cNvSpPr/>
          <p:nvPr/>
        </p:nvSpPr>
        <p:spPr>
          <a:xfrm>
            <a:off x="8001000" y="4122420"/>
            <a:ext cx="632460" cy="58257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Diagram 6">
            <a:extLst>
              <a:ext uri="{FF2B5EF4-FFF2-40B4-BE49-F238E27FC236}">
                <a16:creationId xmlns:a16="http://schemas.microsoft.com/office/drawing/2014/main" id="{D3BDD214-4505-4900-B64A-DB2EC5AAB8EC}"/>
              </a:ext>
            </a:extLst>
          </p:cNvPr>
          <p:cNvGraphicFramePr/>
          <p:nvPr>
            <p:extLst>
              <p:ext uri="{D42A27DB-BD31-4B8C-83A1-F6EECF244321}">
                <p14:modId xmlns:p14="http://schemas.microsoft.com/office/powerpoint/2010/main" val="1849807949"/>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Diagram, engineering drawing&#10;&#10;Description automatically generated">
            <a:extLst>
              <a:ext uri="{FF2B5EF4-FFF2-40B4-BE49-F238E27FC236}">
                <a16:creationId xmlns:a16="http://schemas.microsoft.com/office/drawing/2014/main" id="{2003614F-D901-45BE-8BA5-BD2A7B94B5E9}"/>
              </a:ext>
            </a:extLst>
          </p:cNvPr>
          <p:cNvPicPr>
            <a:picLocks noChangeAspect="1"/>
          </p:cNvPicPr>
          <p:nvPr/>
        </p:nvPicPr>
        <p:blipFill>
          <a:blip r:embed="rId9"/>
          <a:stretch>
            <a:fillRect/>
          </a:stretch>
        </p:blipFill>
        <p:spPr>
          <a:xfrm>
            <a:off x="761372" y="196800"/>
            <a:ext cx="7555858" cy="40480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1121171" y="249643"/>
            <a:ext cx="4981800" cy="55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solidFill>
                  <a:srgbClr val="134F5C"/>
                </a:solidFill>
              </a:rPr>
              <a:t>Agenda</a:t>
            </a:r>
            <a:endParaRPr sz="3600" dirty="0">
              <a:solidFill>
                <a:srgbClr val="134F5C"/>
              </a:solidFill>
            </a:endParaRPr>
          </a:p>
        </p:txBody>
      </p:sp>
      <p:sp>
        <p:nvSpPr>
          <p:cNvPr id="61" name="Google Shape;61;p14"/>
          <p:cNvSpPr txBox="1">
            <a:spLocks noGrp="1"/>
          </p:cNvSpPr>
          <p:nvPr>
            <p:ph type="subTitle" idx="1"/>
          </p:nvPr>
        </p:nvSpPr>
        <p:spPr>
          <a:xfrm>
            <a:off x="146557" y="832757"/>
            <a:ext cx="8692800" cy="4061100"/>
          </a:xfrm>
          <a:prstGeom prst="rect">
            <a:avLst/>
          </a:prstGeom>
        </p:spPr>
        <p:txBody>
          <a:bodyPr spcFirstLastPara="1" wrap="square" lIns="91425" tIns="91425" rIns="91425" bIns="91425" anchor="t" anchorCtr="0">
            <a:normAutofit fontScale="77500" lnSpcReduction="20000"/>
          </a:bodyPr>
          <a:lstStyle/>
          <a:p>
            <a:pPr marL="457200" lvl="0" indent="-366395" algn="l" rtl="0">
              <a:spcBef>
                <a:spcPts val="0"/>
              </a:spcBef>
              <a:spcAft>
                <a:spcPts val="0"/>
              </a:spcAft>
              <a:buSzPct val="100000"/>
              <a:buChar char="●"/>
            </a:pPr>
            <a:r>
              <a:rPr lang="en" dirty="0"/>
              <a:t>Introduction</a:t>
            </a:r>
            <a:endParaRPr dirty="0"/>
          </a:p>
          <a:p>
            <a:pPr marL="914400" lvl="1" indent="-366394" algn="l" rtl="0">
              <a:lnSpc>
                <a:spcPct val="120000"/>
              </a:lnSpc>
              <a:spcBef>
                <a:spcPts val="0"/>
              </a:spcBef>
              <a:spcAft>
                <a:spcPts val="0"/>
              </a:spcAft>
              <a:buSzPct val="100000"/>
              <a:buChar char="○"/>
            </a:pPr>
            <a:r>
              <a:rPr lang="en" sz="2100" dirty="0"/>
              <a:t>Background</a:t>
            </a:r>
            <a:endParaRPr sz="2100" dirty="0"/>
          </a:p>
          <a:p>
            <a:pPr marL="914400" lvl="1" indent="-366394" algn="l" rtl="0">
              <a:lnSpc>
                <a:spcPct val="120000"/>
              </a:lnSpc>
              <a:spcBef>
                <a:spcPts val="0"/>
              </a:spcBef>
              <a:spcAft>
                <a:spcPts val="0"/>
              </a:spcAft>
              <a:buSzPct val="100000"/>
              <a:buChar char="○"/>
            </a:pPr>
            <a:r>
              <a:rPr lang="en" sz="2100" dirty="0"/>
              <a:t>Related Work </a:t>
            </a:r>
            <a:endParaRPr sz="2100" dirty="0"/>
          </a:p>
          <a:p>
            <a:pPr marL="914400" lvl="1" indent="-366394" algn="l" rtl="0">
              <a:lnSpc>
                <a:spcPct val="120000"/>
              </a:lnSpc>
              <a:spcBef>
                <a:spcPts val="0"/>
              </a:spcBef>
              <a:spcAft>
                <a:spcPts val="0"/>
              </a:spcAft>
              <a:buSzPct val="100000"/>
              <a:buChar char="○"/>
            </a:pPr>
            <a:r>
              <a:rPr lang="en" sz="2100" dirty="0"/>
              <a:t>Purpose of the Study</a:t>
            </a:r>
            <a:endParaRPr lang="en-US" dirty="0"/>
          </a:p>
          <a:p>
            <a:pPr marL="914400" lvl="0" indent="0" algn="l" rtl="0">
              <a:spcBef>
                <a:spcPts val="0"/>
              </a:spcBef>
              <a:spcAft>
                <a:spcPts val="0"/>
              </a:spcAft>
              <a:buNone/>
            </a:pPr>
            <a:endParaRPr lang="en-US" dirty="0"/>
          </a:p>
          <a:p>
            <a:pPr marL="457200" lvl="0" indent="-366395" algn="l" rtl="0">
              <a:spcBef>
                <a:spcPts val="0"/>
              </a:spcBef>
              <a:spcAft>
                <a:spcPts val="0"/>
              </a:spcAft>
              <a:buSzPct val="100000"/>
              <a:buChar char="●"/>
            </a:pPr>
            <a:r>
              <a:rPr lang="en-US" dirty="0"/>
              <a:t>Problem Formulation  </a:t>
            </a:r>
          </a:p>
          <a:p>
            <a:pPr marL="914400" lvl="0" indent="0" algn="l" rtl="0">
              <a:spcBef>
                <a:spcPts val="0"/>
              </a:spcBef>
              <a:spcAft>
                <a:spcPts val="0"/>
              </a:spcAft>
              <a:buNone/>
            </a:pPr>
            <a:endParaRPr dirty="0"/>
          </a:p>
          <a:p>
            <a:pPr marL="457200" lvl="0" indent="-366395" algn="l" rtl="0">
              <a:spcBef>
                <a:spcPts val="0"/>
              </a:spcBef>
              <a:spcAft>
                <a:spcPts val="0"/>
              </a:spcAft>
              <a:buSzPct val="100000"/>
              <a:buChar char="●"/>
            </a:pPr>
            <a:r>
              <a:rPr lang="en" dirty="0"/>
              <a:t>Methodology </a:t>
            </a:r>
            <a:endParaRPr dirty="0"/>
          </a:p>
          <a:p>
            <a:pPr marL="914400" lvl="1" indent="-366394" algn="l" rtl="0">
              <a:lnSpc>
                <a:spcPct val="120000"/>
              </a:lnSpc>
              <a:spcBef>
                <a:spcPts val="0"/>
              </a:spcBef>
              <a:spcAft>
                <a:spcPts val="0"/>
              </a:spcAft>
              <a:buSzPct val="100000"/>
              <a:buChar char="○"/>
            </a:pPr>
            <a:r>
              <a:rPr lang="en" sz="2200" dirty="0"/>
              <a:t>Implementation </a:t>
            </a:r>
            <a:endParaRPr sz="2200" dirty="0"/>
          </a:p>
          <a:p>
            <a:pPr marL="914400" lvl="1" indent="-366394" algn="l" rtl="0">
              <a:lnSpc>
                <a:spcPct val="120000"/>
              </a:lnSpc>
              <a:spcBef>
                <a:spcPts val="0"/>
              </a:spcBef>
              <a:spcAft>
                <a:spcPts val="0"/>
              </a:spcAft>
              <a:buSzPct val="100000"/>
              <a:buChar char="○"/>
            </a:pPr>
            <a:r>
              <a:rPr lang="en" sz="2200" dirty="0"/>
              <a:t>Training Performance </a:t>
            </a:r>
            <a:endParaRPr sz="2200" dirty="0"/>
          </a:p>
          <a:p>
            <a:pPr marL="914400" lvl="1" indent="-366394" algn="l" rtl="0">
              <a:lnSpc>
                <a:spcPct val="120000"/>
              </a:lnSpc>
              <a:spcBef>
                <a:spcPts val="0"/>
              </a:spcBef>
              <a:spcAft>
                <a:spcPts val="0"/>
              </a:spcAft>
              <a:buSzPct val="100000"/>
              <a:buChar char="○"/>
            </a:pPr>
            <a:r>
              <a:rPr lang="en" sz="2200" dirty="0"/>
              <a:t>Evaluation </a:t>
            </a:r>
            <a:endParaRPr sz="2200" dirty="0"/>
          </a:p>
          <a:p>
            <a:pPr marL="914400" lvl="0" indent="0" algn="l" rtl="0">
              <a:spcBef>
                <a:spcPts val="0"/>
              </a:spcBef>
              <a:spcAft>
                <a:spcPts val="0"/>
              </a:spcAft>
              <a:buNone/>
            </a:pPr>
            <a:endParaRPr dirty="0"/>
          </a:p>
          <a:p>
            <a:pPr marL="457200" lvl="0" indent="-366395" algn="l" rtl="0">
              <a:spcBef>
                <a:spcPts val="0"/>
              </a:spcBef>
              <a:spcAft>
                <a:spcPts val="0"/>
              </a:spcAft>
              <a:buSzPct val="100000"/>
              <a:buChar char="●"/>
            </a:pPr>
            <a:r>
              <a:rPr lang="en" dirty="0"/>
              <a:t>Conclusion </a:t>
            </a:r>
            <a:endParaRPr dirty="0"/>
          </a:p>
          <a:p>
            <a:pPr marL="914400" lvl="1" indent="-366394" algn="l" rtl="0">
              <a:spcBef>
                <a:spcPts val="0"/>
              </a:spcBef>
              <a:spcAft>
                <a:spcPts val="0"/>
              </a:spcAft>
              <a:buSzPct val="100000"/>
              <a:buChar char="○"/>
            </a:pPr>
            <a:r>
              <a:rPr lang="en" sz="2200" dirty="0"/>
              <a:t>Limitation and Future Development </a:t>
            </a:r>
            <a:endParaRPr sz="2200" dirty="0"/>
          </a:p>
          <a:p>
            <a:pPr marL="0" lvl="0" indent="0" algn="l" rtl="0">
              <a:spcBef>
                <a:spcPts val="0"/>
              </a:spcBef>
              <a:spcAft>
                <a:spcPts val="0"/>
              </a:spcAft>
              <a:buNone/>
            </a:pPr>
            <a:endParaRPr dirty="0"/>
          </a:p>
        </p:txBody>
      </p:sp>
      <p:sp>
        <p:nvSpPr>
          <p:cNvPr id="2" name="Slide Number Placeholder 1">
            <a:extLst>
              <a:ext uri="{FF2B5EF4-FFF2-40B4-BE49-F238E27FC236}">
                <a16:creationId xmlns:a16="http://schemas.microsoft.com/office/drawing/2014/main" id="{22EDDDF6-4005-4D6B-BB59-25002DBE19FA}"/>
              </a:ext>
            </a:extLst>
          </p:cNvPr>
          <p:cNvSpPr>
            <a:spLocks noGrp="1"/>
          </p:cNvSpPr>
          <p:nvPr>
            <p:ph type="sldNum" idx="12"/>
          </p:nvPr>
        </p:nvSpPr>
        <p:spPr>
          <a:xfrm>
            <a:off x="8595300" y="-56200"/>
            <a:ext cx="548700" cy="393600"/>
          </a:xfrm>
        </p:spPr>
        <p:txBody>
          <a:bodyPr/>
          <a:lstStyle/>
          <a:p>
            <a:pPr marL="0" lvl="0" indent="0" algn="r" rtl="0">
              <a:spcBef>
                <a:spcPts val="0"/>
              </a:spcBef>
              <a:spcAft>
                <a:spcPts val="0"/>
              </a:spcAft>
              <a:buNone/>
            </a:pPr>
            <a:fld id="{00000000-1234-1234-1234-123412341234}" type="slidenum">
              <a:rPr lang="en" smtClean="0"/>
              <a:t>2</a:t>
            </a:fld>
            <a:endParaRPr lang="en" dirty="0"/>
          </a:p>
        </p:txBody>
      </p:sp>
      <p:graphicFrame>
        <p:nvGraphicFramePr>
          <p:cNvPr id="6" name="Diagram 5">
            <a:extLst>
              <a:ext uri="{FF2B5EF4-FFF2-40B4-BE49-F238E27FC236}">
                <a16:creationId xmlns:a16="http://schemas.microsoft.com/office/drawing/2014/main" id="{7FA38F60-AE80-4034-ABB6-7852002AE98D}"/>
              </a:ext>
            </a:extLst>
          </p:cNvPr>
          <p:cNvGraphicFramePr/>
          <p:nvPr>
            <p:extLst>
              <p:ext uri="{D42A27DB-BD31-4B8C-83A1-F6EECF244321}">
                <p14:modId xmlns:p14="http://schemas.microsoft.com/office/powerpoint/2010/main" val="3128600829"/>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body" idx="1"/>
          </p:nvPr>
        </p:nvSpPr>
        <p:spPr>
          <a:xfrm>
            <a:off x="74575" y="695711"/>
            <a:ext cx="8718600" cy="4095000"/>
          </a:xfrm>
          <a:prstGeom prst="rect">
            <a:avLst/>
          </a:prstGeom>
        </p:spPr>
        <p:txBody>
          <a:bodyPr spcFirstLastPara="1" wrap="square" lIns="91425" tIns="91425" rIns="91425" bIns="91425" anchor="t" anchorCtr="0">
            <a:noAutofit/>
          </a:bodyPr>
          <a:lstStyle/>
          <a:p>
            <a:pPr marL="457200" lvl="0" indent="-361516" algn="l" rtl="0">
              <a:lnSpc>
                <a:spcPct val="200000"/>
              </a:lnSpc>
              <a:spcBef>
                <a:spcPts val="1000"/>
              </a:spcBef>
              <a:spcAft>
                <a:spcPts val="0"/>
              </a:spcAft>
              <a:buSzPts val="2093"/>
              <a:buChar char="●"/>
            </a:pPr>
            <a:r>
              <a:rPr lang="en" sz="2093" dirty="0"/>
              <a:t>Four stages</a:t>
            </a:r>
            <a:endParaRPr sz="2093" dirty="0"/>
          </a:p>
          <a:p>
            <a:pPr marL="914400" lvl="1" indent="-338021" algn="l" rtl="0">
              <a:lnSpc>
                <a:spcPct val="100000"/>
              </a:lnSpc>
              <a:spcBef>
                <a:spcPts val="0"/>
              </a:spcBef>
              <a:spcAft>
                <a:spcPts val="0"/>
              </a:spcAft>
              <a:buSzPts val="1723"/>
              <a:buChar char="○"/>
            </a:pPr>
            <a:r>
              <a:rPr lang="en" sz="1723" dirty="0"/>
              <a:t>Spawn stage: randomly generate objects and initialize the pose</a:t>
            </a:r>
            <a:endParaRPr sz="1723" dirty="0"/>
          </a:p>
          <a:p>
            <a:pPr marL="914400" lvl="1" indent="-338021" algn="l" rtl="0">
              <a:lnSpc>
                <a:spcPct val="100000"/>
              </a:lnSpc>
              <a:spcBef>
                <a:spcPts val="0"/>
              </a:spcBef>
              <a:spcAft>
                <a:spcPts val="0"/>
              </a:spcAft>
              <a:buSzPts val="1723"/>
              <a:buChar char="○"/>
            </a:pPr>
            <a:r>
              <a:rPr lang="en" sz="1723" dirty="0"/>
              <a:t>Ready stage: move arm to an optimal position before pouring</a:t>
            </a:r>
            <a:endParaRPr sz="1723" dirty="0"/>
          </a:p>
          <a:p>
            <a:pPr marL="914400" lvl="1" indent="-338021" algn="l" rtl="0">
              <a:lnSpc>
                <a:spcPct val="100000"/>
              </a:lnSpc>
              <a:spcBef>
                <a:spcPts val="0"/>
              </a:spcBef>
              <a:spcAft>
                <a:spcPts val="0"/>
              </a:spcAft>
              <a:buSzPts val="1723"/>
              <a:buChar char="○"/>
            </a:pPr>
            <a:r>
              <a:rPr lang="en" sz="1723" i="1" u="sng" dirty="0"/>
              <a:t>Intermediate stage: </a:t>
            </a:r>
            <a:r>
              <a:rPr lang="en-US" sz="1723" i="1" u="sng" dirty="0"/>
              <a:t>rotate the cup</a:t>
            </a:r>
            <a:endParaRPr sz="1723" i="1" u="sng" dirty="0"/>
          </a:p>
          <a:p>
            <a:pPr marL="914400" lvl="1" indent="-338021" algn="l" rtl="0">
              <a:lnSpc>
                <a:spcPct val="100000"/>
              </a:lnSpc>
              <a:spcBef>
                <a:spcPts val="0"/>
              </a:spcBef>
              <a:spcAft>
                <a:spcPts val="600"/>
              </a:spcAft>
              <a:buSzPts val="1723"/>
              <a:buChar char="○"/>
            </a:pPr>
            <a:r>
              <a:rPr lang="en" sz="1723" dirty="0"/>
              <a:t>Final stage: pouring is finished</a:t>
            </a:r>
          </a:p>
          <a:p>
            <a:pPr indent="-355600" algn="l">
              <a:lnSpc>
                <a:spcPct val="160000"/>
              </a:lnSpc>
              <a:buSzPts val="2000"/>
              <a:buChar char="●"/>
            </a:pPr>
            <a:r>
              <a:rPr lang="en-US" sz="2000" dirty="0"/>
              <a:t>S: a set of states</a:t>
            </a:r>
          </a:p>
          <a:p>
            <a:pPr lvl="1" indent="-355600" algn="l">
              <a:lnSpc>
                <a:spcPct val="100000"/>
              </a:lnSpc>
              <a:buSzPts val="2000"/>
              <a:buChar char="●"/>
            </a:pPr>
            <a:r>
              <a:rPr lang="en-US" sz="2000" dirty="0"/>
              <a:t>End-effector’s pose: (y, z)</a:t>
            </a:r>
          </a:p>
          <a:p>
            <a:pPr indent="-355600" algn="l">
              <a:lnSpc>
                <a:spcPct val="160000"/>
              </a:lnSpc>
              <a:buSzPts val="2000"/>
              <a:buChar char="●"/>
            </a:pPr>
            <a:r>
              <a:rPr lang="en-US" sz="2000" dirty="0"/>
              <a:t>A: a set of actions (continuous or discrete)</a:t>
            </a:r>
          </a:p>
          <a:p>
            <a:pPr lvl="1" indent="-355600" algn="l">
              <a:lnSpc>
                <a:spcPct val="160000"/>
              </a:lnSpc>
              <a:buSzPts val="2000"/>
              <a:buChar char="●"/>
            </a:pPr>
            <a:r>
              <a:rPr lang="en-US" sz="2000" dirty="0"/>
              <a:t>End-effector’s horizontal and vertical displacement: </a:t>
            </a:r>
            <a:r>
              <a:rPr lang="el-GR" sz="2000" dirty="0"/>
              <a:t>Δ</a:t>
            </a:r>
            <a:r>
              <a:rPr lang="en-US" sz="2000" dirty="0"/>
              <a:t>y, </a:t>
            </a:r>
            <a:r>
              <a:rPr lang="el-GR" sz="2000" dirty="0"/>
              <a:t>Δ</a:t>
            </a:r>
            <a:r>
              <a:rPr lang="en-US" sz="2000" dirty="0"/>
              <a:t>z </a:t>
            </a:r>
          </a:p>
          <a:p>
            <a:pPr marL="576379" lvl="1" indent="0" algn="l" rtl="0">
              <a:lnSpc>
                <a:spcPct val="200000"/>
              </a:lnSpc>
              <a:spcBef>
                <a:spcPts val="0"/>
              </a:spcBef>
              <a:spcAft>
                <a:spcPts val="600"/>
              </a:spcAft>
              <a:buSzPts val="1723"/>
              <a:buNone/>
            </a:pPr>
            <a:endParaRPr lang="en" sz="1723" dirty="0"/>
          </a:p>
          <a:p>
            <a:pPr marL="914400" lvl="1" indent="-338021" algn="l" rtl="0">
              <a:lnSpc>
                <a:spcPct val="200000"/>
              </a:lnSpc>
              <a:spcBef>
                <a:spcPts val="0"/>
              </a:spcBef>
              <a:spcAft>
                <a:spcPts val="600"/>
              </a:spcAft>
              <a:buSzPts val="1723"/>
              <a:buChar char="○"/>
            </a:pPr>
            <a:endParaRPr lang="en-US" sz="1723" dirty="0"/>
          </a:p>
          <a:p>
            <a:pPr marL="914400" lvl="0" indent="0" algn="l" rtl="0">
              <a:lnSpc>
                <a:spcPct val="80000"/>
              </a:lnSpc>
              <a:spcBef>
                <a:spcPts val="1200"/>
              </a:spcBef>
              <a:spcAft>
                <a:spcPts val="1200"/>
              </a:spcAft>
              <a:buNone/>
            </a:pPr>
            <a:endParaRPr sz="1395" dirty="0"/>
          </a:p>
        </p:txBody>
      </p:sp>
      <p:sp>
        <p:nvSpPr>
          <p:cNvPr id="111" name="Google Shape;111;p22"/>
          <p:cNvSpPr txBox="1">
            <a:spLocks noGrp="1"/>
          </p:cNvSpPr>
          <p:nvPr>
            <p:ph type="title"/>
          </p:nvPr>
        </p:nvSpPr>
        <p:spPr>
          <a:xfrm>
            <a:off x="272575" y="23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solidFill>
                  <a:srgbClr val="134F5C"/>
                </a:solidFill>
              </a:rPr>
              <a:t>Non-visual Models  </a:t>
            </a:r>
            <a:endParaRPr sz="4000" dirty="0">
              <a:solidFill>
                <a:srgbClr val="134F5C"/>
              </a:solidFill>
            </a:endParaRPr>
          </a:p>
        </p:txBody>
      </p:sp>
      <p:sp>
        <p:nvSpPr>
          <p:cNvPr id="5" name="Arrow: Bent-Up 4">
            <a:hlinkClick r:id="rId3" action="ppaction://hlinksldjump"/>
            <a:extLst>
              <a:ext uri="{FF2B5EF4-FFF2-40B4-BE49-F238E27FC236}">
                <a16:creationId xmlns:a16="http://schemas.microsoft.com/office/drawing/2014/main" id="{5EFC4583-FEE6-4AB7-AF69-514CE2FF05E3}"/>
              </a:ext>
            </a:extLst>
          </p:cNvPr>
          <p:cNvSpPr/>
          <p:nvPr/>
        </p:nvSpPr>
        <p:spPr>
          <a:xfrm>
            <a:off x="8001000" y="4122420"/>
            <a:ext cx="632460" cy="58257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260343C-617F-4A0A-B783-6ADC6B089B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graphicFrame>
        <p:nvGraphicFramePr>
          <p:cNvPr id="7" name="Diagram 6">
            <a:extLst>
              <a:ext uri="{FF2B5EF4-FFF2-40B4-BE49-F238E27FC236}">
                <a16:creationId xmlns:a16="http://schemas.microsoft.com/office/drawing/2014/main" id="{9723F1A3-08CD-4538-8A64-7D97F49B0B98}"/>
              </a:ext>
            </a:extLst>
          </p:cNvPr>
          <p:cNvGraphicFramePr/>
          <p:nvPr>
            <p:extLst>
              <p:ext uri="{D42A27DB-BD31-4B8C-83A1-F6EECF244321}">
                <p14:modId xmlns:p14="http://schemas.microsoft.com/office/powerpoint/2010/main" val="1849807949"/>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ctrTitle"/>
          </p:nvPr>
        </p:nvSpPr>
        <p:spPr>
          <a:xfrm>
            <a:off x="94781" y="158200"/>
            <a:ext cx="5922900" cy="46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solidFill>
                  <a:srgbClr val="134F5C"/>
                </a:solidFill>
              </a:rPr>
              <a:t>Observations</a:t>
            </a:r>
            <a:endParaRPr sz="3000" dirty="0">
              <a:solidFill>
                <a:srgbClr val="134F5C"/>
              </a:solidFill>
            </a:endParaRPr>
          </a:p>
        </p:txBody>
      </p:sp>
      <p:sp>
        <p:nvSpPr>
          <p:cNvPr id="158" name="Google Shape;158;p29"/>
          <p:cNvSpPr txBox="1">
            <a:spLocks noGrp="1"/>
          </p:cNvSpPr>
          <p:nvPr>
            <p:ph type="ctrTitle"/>
          </p:nvPr>
        </p:nvSpPr>
        <p:spPr>
          <a:xfrm>
            <a:off x="94781" y="3026431"/>
            <a:ext cx="5922900" cy="46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solidFill>
                  <a:srgbClr val="134F5C"/>
                </a:solidFill>
              </a:rPr>
              <a:t>Actions </a:t>
            </a:r>
            <a:endParaRPr sz="3000" dirty="0">
              <a:solidFill>
                <a:srgbClr val="134F5C"/>
              </a:solidFill>
            </a:endParaRPr>
          </a:p>
        </p:txBody>
      </p:sp>
      <p:pic>
        <p:nvPicPr>
          <p:cNvPr id="3" name="Picture 2">
            <a:extLst>
              <a:ext uri="{FF2B5EF4-FFF2-40B4-BE49-F238E27FC236}">
                <a16:creationId xmlns:a16="http://schemas.microsoft.com/office/drawing/2014/main" id="{BF3F37CA-F028-4F19-B48A-F4B654B5D32A}"/>
              </a:ext>
            </a:extLst>
          </p:cNvPr>
          <p:cNvPicPr>
            <a:picLocks noChangeAspect="1"/>
          </p:cNvPicPr>
          <p:nvPr/>
        </p:nvPicPr>
        <p:blipFill>
          <a:blip r:embed="rId3"/>
          <a:stretch>
            <a:fillRect/>
          </a:stretch>
        </p:blipFill>
        <p:spPr>
          <a:xfrm>
            <a:off x="1068705" y="969657"/>
            <a:ext cx="7248525" cy="1666875"/>
          </a:xfrm>
          <a:prstGeom prst="rect">
            <a:avLst/>
          </a:prstGeom>
        </p:spPr>
      </p:pic>
      <p:sp>
        <p:nvSpPr>
          <p:cNvPr id="13" name="TextBox 12">
            <a:extLst>
              <a:ext uri="{FF2B5EF4-FFF2-40B4-BE49-F238E27FC236}">
                <a16:creationId xmlns:a16="http://schemas.microsoft.com/office/drawing/2014/main" id="{59580B6F-8C5D-41A3-9F07-9D50BD16DA58}"/>
              </a:ext>
            </a:extLst>
          </p:cNvPr>
          <p:cNvSpPr txBox="1"/>
          <p:nvPr/>
        </p:nvSpPr>
        <p:spPr>
          <a:xfrm>
            <a:off x="1068705" y="3664356"/>
            <a:ext cx="4722495"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a:t>
            </a:r>
            <a:r>
              <a:rPr lang="el-GR" sz="1600" dirty="0">
                <a:latin typeface="Times New Roman" panose="02020603050405020304" pitchFamily="18" charset="0"/>
                <a:cs typeface="Times New Roman" panose="02020603050405020304" pitchFamily="18" charset="0"/>
              </a:rPr>
              <a:t>Δ</a:t>
            </a:r>
            <a:r>
              <a:rPr lang="en-US" sz="1600" dirty="0">
                <a:latin typeface="Times New Roman" panose="02020603050405020304" pitchFamily="18" charset="0"/>
                <a:cs typeface="Times New Roman" panose="02020603050405020304" pitchFamily="18" charset="0"/>
              </a:rPr>
              <a:t>y, </a:t>
            </a:r>
            <a:r>
              <a:rPr lang="el-GR" sz="1600" dirty="0">
                <a:latin typeface="Times New Roman" panose="02020603050405020304" pitchFamily="18" charset="0"/>
                <a:cs typeface="Times New Roman" panose="02020603050405020304" pitchFamily="18" charset="0"/>
              </a:rPr>
              <a:t>Δ</a:t>
            </a:r>
            <a:r>
              <a:rPr lang="en-US" sz="1600" dirty="0">
                <a:latin typeface="Times New Roman" panose="02020603050405020304" pitchFamily="18" charset="0"/>
                <a:cs typeface="Times New Roman" panose="02020603050405020304" pitchFamily="18" charset="0"/>
              </a:rPr>
              <a:t>z), where -0.1 &lt; </a:t>
            </a:r>
            <a:r>
              <a:rPr lang="el-GR" sz="1600" dirty="0">
                <a:latin typeface="Times New Roman" panose="02020603050405020304" pitchFamily="18" charset="0"/>
                <a:cs typeface="Times New Roman" panose="02020603050405020304" pitchFamily="18" charset="0"/>
              </a:rPr>
              <a:t>Δ</a:t>
            </a:r>
            <a:r>
              <a:rPr lang="en-US" sz="1600" dirty="0">
                <a:latin typeface="Times New Roman" panose="02020603050405020304" pitchFamily="18" charset="0"/>
                <a:cs typeface="Times New Roman" panose="02020603050405020304" pitchFamily="18" charset="0"/>
              </a:rPr>
              <a:t>y, </a:t>
            </a:r>
            <a:r>
              <a:rPr lang="el-GR" sz="1600" dirty="0">
                <a:latin typeface="Times New Roman" panose="02020603050405020304" pitchFamily="18" charset="0"/>
                <a:cs typeface="Times New Roman" panose="02020603050405020304" pitchFamily="18" charset="0"/>
              </a:rPr>
              <a:t>Δ</a:t>
            </a:r>
            <a:r>
              <a:rPr lang="en-US" sz="1600" dirty="0">
                <a:latin typeface="Times New Roman" panose="02020603050405020304" pitchFamily="18" charset="0"/>
                <a:cs typeface="Times New Roman" panose="02020603050405020304" pitchFamily="18" charset="0"/>
              </a:rPr>
              <a:t>z &lt;0.1 </a:t>
            </a:r>
          </a:p>
        </p:txBody>
      </p:sp>
      <p:sp>
        <p:nvSpPr>
          <p:cNvPr id="2" name="Slide Number Placeholder 1">
            <a:extLst>
              <a:ext uri="{FF2B5EF4-FFF2-40B4-BE49-F238E27FC236}">
                <a16:creationId xmlns:a16="http://schemas.microsoft.com/office/drawing/2014/main" id="{B63E3D80-E567-46D5-8D11-DC90768DB6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graphicFrame>
        <p:nvGraphicFramePr>
          <p:cNvPr id="9" name="Diagram 8">
            <a:extLst>
              <a:ext uri="{FF2B5EF4-FFF2-40B4-BE49-F238E27FC236}">
                <a16:creationId xmlns:a16="http://schemas.microsoft.com/office/drawing/2014/main" id="{D5C0E5D3-5F87-433D-B76A-5CBF4757EE44}"/>
              </a:ext>
            </a:extLst>
          </p:cNvPr>
          <p:cNvGraphicFramePr/>
          <p:nvPr>
            <p:extLst>
              <p:ext uri="{D42A27DB-BD31-4B8C-83A1-F6EECF244321}">
                <p14:modId xmlns:p14="http://schemas.microsoft.com/office/powerpoint/2010/main" val="1849807949"/>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866721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subTitle" idx="1"/>
          </p:nvPr>
        </p:nvSpPr>
        <p:spPr>
          <a:xfrm>
            <a:off x="187950" y="1178725"/>
            <a:ext cx="8768100" cy="491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dirty="0"/>
              <a:t>Movement phase: 			Settlement phase:</a:t>
            </a:r>
            <a:endParaRPr sz="1800" dirty="0"/>
          </a:p>
          <a:p>
            <a:pPr marL="0" lvl="0" indent="0" algn="l" rtl="0">
              <a:lnSpc>
                <a:spcPct val="115000"/>
              </a:lnSpc>
              <a:spcBef>
                <a:spcPts val="1200"/>
              </a:spcBef>
              <a:spcAft>
                <a:spcPts val="0"/>
              </a:spcAft>
              <a:buNone/>
            </a:pPr>
            <a:r>
              <a:rPr lang="en" sz="1800" dirty="0"/>
              <a:t> </a:t>
            </a:r>
            <a:endParaRPr sz="1800" dirty="0"/>
          </a:p>
          <a:p>
            <a:pPr marL="457200" lvl="0" indent="457200" algn="l" rtl="0">
              <a:lnSpc>
                <a:spcPct val="115000"/>
              </a:lnSpc>
              <a:spcBef>
                <a:spcPts val="1200"/>
              </a:spcBef>
              <a:spcAft>
                <a:spcPts val="0"/>
              </a:spcAft>
              <a:buNone/>
            </a:pPr>
            <a:endParaRPr sz="1800" dirty="0"/>
          </a:p>
          <a:p>
            <a:pPr marL="457200" lvl="0" indent="457200" algn="l" rtl="0">
              <a:lnSpc>
                <a:spcPct val="115000"/>
              </a:lnSpc>
              <a:spcBef>
                <a:spcPts val="1200"/>
              </a:spcBef>
              <a:spcAft>
                <a:spcPts val="0"/>
              </a:spcAft>
              <a:buNone/>
            </a:pPr>
            <a:endParaRPr sz="1800" dirty="0"/>
          </a:p>
          <a:p>
            <a:pPr marL="457200" lvl="0" indent="457200" algn="l" rtl="0">
              <a:lnSpc>
                <a:spcPct val="115000"/>
              </a:lnSpc>
              <a:spcBef>
                <a:spcPts val="1200"/>
              </a:spcBef>
              <a:spcAft>
                <a:spcPts val="0"/>
              </a:spcAft>
              <a:buNone/>
            </a:pPr>
            <a:endParaRPr sz="1800" dirty="0"/>
          </a:p>
          <a:p>
            <a:pPr marL="457200" lvl="0" indent="457200" algn="l" rtl="0">
              <a:lnSpc>
                <a:spcPct val="115000"/>
              </a:lnSpc>
              <a:spcBef>
                <a:spcPts val="1200"/>
              </a:spcBef>
              <a:spcAft>
                <a:spcPts val="1200"/>
              </a:spcAft>
              <a:buClr>
                <a:schemeClr val="dk1"/>
              </a:buClr>
              <a:buSzPts val="1100"/>
              <a:buFont typeface="Arial"/>
              <a:buNone/>
            </a:pPr>
            <a:endParaRPr sz="1800" dirty="0"/>
          </a:p>
        </p:txBody>
      </p:sp>
      <p:sp>
        <p:nvSpPr>
          <p:cNvPr id="181" name="Google Shape;181;p32"/>
          <p:cNvSpPr txBox="1">
            <a:spLocks noGrp="1"/>
          </p:cNvSpPr>
          <p:nvPr>
            <p:ph type="ctrTitle"/>
          </p:nvPr>
        </p:nvSpPr>
        <p:spPr>
          <a:xfrm>
            <a:off x="236674" y="423100"/>
            <a:ext cx="8817900" cy="57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solidFill>
                  <a:srgbClr val="134F5C"/>
                </a:solidFill>
              </a:rPr>
              <a:t>Rewards for Non-visual Models</a:t>
            </a:r>
            <a:endParaRPr sz="4000" dirty="0">
              <a:solidFill>
                <a:srgbClr val="134F5C"/>
              </a:solidFill>
            </a:endParaRPr>
          </a:p>
        </p:txBody>
      </p:sp>
      <p:pic>
        <p:nvPicPr>
          <p:cNvPr id="183" name="Google Shape;183;p32"/>
          <p:cNvPicPr preferRelativeResize="0"/>
          <p:nvPr/>
        </p:nvPicPr>
        <p:blipFill>
          <a:blip r:embed="rId3">
            <a:alphaModFix/>
          </a:blip>
          <a:stretch>
            <a:fillRect/>
          </a:stretch>
        </p:blipFill>
        <p:spPr>
          <a:xfrm>
            <a:off x="5617029" y="1737125"/>
            <a:ext cx="3038971" cy="2188873"/>
          </a:xfrm>
          <a:prstGeom prst="rect">
            <a:avLst/>
          </a:prstGeom>
          <a:noFill/>
          <a:ln>
            <a:noFill/>
          </a:ln>
        </p:spPr>
      </p:pic>
      <p:sp>
        <p:nvSpPr>
          <p:cNvPr id="7" name="Arrow: Bent-Up 6">
            <a:hlinkClick r:id="rId4" action="ppaction://hlinksldjump"/>
            <a:extLst>
              <a:ext uri="{FF2B5EF4-FFF2-40B4-BE49-F238E27FC236}">
                <a16:creationId xmlns:a16="http://schemas.microsoft.com/office/drawing/2014/main" id="{3FBC1A3D-25DF-4615-896A-9C13D046D337}"/>
              </a:ext>
            </a:extLst>
          </p:cNvPr>
          <p:cNvSpPr/>
          <p:nvPr/>
        </p:nvSpPr>
        <p:spPr>
          <a:xfrm>
            <a:off x="8001000" y="4122420"/>
            <a:ext cx="632460" cy="58257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30340AE-7B17-4F31-9881-38BBF7CC4024}"/>
              </a:ext>
            </a:extLst>
          </p:cNvPr>
          <p:cNvPicPr>
            <a:picLocks noChangeAspect="1"/>
          </p:cNvPicPr>
          <p:nvPr/>
        </p:nvPicPr>
        <p:blipFill>
          <a:blip r:embed="rId5"/>
          <a:stretch>
            <a:fillRect/>
          </a:stretch>
        </p:blipFill>
        <p:spPr>
          <a:xfrm>
            <a:off x="675322" y="1737125"/>
            <a:ext cx="1971675" cy="1323975"/>
          </a:xfrm>
          <a:prstGeom prst="rect">
            <a:avLst/>
          </a:prstGeom>
        </p:spPr>
      </p:pic>
      <p:sp>
        <p:nvSpPr>
          <p:cNvPr id="2" name="Slide Number Placeholder 1">
            <a:extLst>
              <a:ext uri="{FF2B5EF4-FFF2-40B4-BE49-F238E27FC236}">
                <a16:creationId xmlns:a16="http://schemas.microsoft.com/office/drawing/2014/main" id="{DED9DBB9-9230-46B3-8266-CD5469C763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graphicFrame>
        <p:nvGraphicFramePr>
          <p:cNvPr id="9" name="Diagram 8">
            <a:extLst>
              <a:ext uri="{FF2B5EF4-FFF2-40B4-BE49-F238E27FC236}">
                <a16:creationId xmlns:a16="http://schemas.microsoft.com/office/drawing/2014/main" id="{A8F8CBFE-205C-48AB-BBF8-CBBE9D5D012C}"/>
              </a:ext>
            </a:extLst>
          </p:cNvPr>
          <p:cNvGraphicFramePr/>
          <p:nvPr>
            <p:extLst>
              <p:ext uri="{D42A27DB-BD31-4B8C-83A1-F6EECF244321}">
                <p14:modId xmlns:p14="http://schemas.microsoft.com/office/powerpoint/2010/main" val="1849807949"/>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1453259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9DF204-DE99-4233-955A-94FFDE23AC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graphicFrame>
        <p:nvGraphicFramePr>
          <p:cNvPr id="6" name="Diagram 5">
            <a:extLst>
              <a:ext uri="{FF2B5EF4-FFF2-40B4-BE49-F238E27FC236}">
                <a16:creationId xmlns:a16="http://schemas.microsoft.com/office/drawing/2014/main" id="{DF5ADDAE-097F-49C1-B38F-B9A201AB39DE}"/>
              </a:ext>
            </a:extLst>
          </p:cNvPr>
          <p:cNvGraphicFramePr/>
          <p:nvPr>
            <p:extLst>
              <p:ext uri="{D42A27DB-BD31-4B8C-83A1-F6EECF244321}">
                <p14:modId xmlns:p14="http://schemas.microsoft.com/office/powerpoint/2010/main" val="1849807949"/>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Diagram, engineering drawing&#10;&#10;Description automatically generated">
            <a:extLst>
              <a:ext uri="{FF2B5EF4-FFF2-40B4-BE49-F238E27FC236}">
                <a16:creationId xmlns:a16="http://schemas.microsoft.com/office/drawing/2014/main" id="{04D35617-8D97-433A-AE45-4B3C49106138}"/>
              </a:ext>
            </a:extLst>
          </p:cNvPr>
          <p:cNvPicPr>
            <a:picLocks noChangeAspect="1"/>
          </p:cNvPicPr>
          <p:nvPr/>
        </p:nvPicPr>
        <p:blipFill>
          <a:blip r:embed="rId8"/>
          <a:stretch>
            <a:fillRect/>
          </a:stretch>
        </p:blipFill>
        <p:spPr>
          <a:xfrm>
            <a:off x="539496" y="299640"/>
            <a:ext cx="8330184" cy="43876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body" idx="1"/>
          </p:nvPr>
        </p:nvSpPr>
        <p:spPr>
          <a:xfrm>
            <a:off x="152400" y="812376"/>
            <a:ext cx="8679900" cy="4064048"/>
          </a:xfrm>
          <a:prstGeom prst="rect">
            <a:avLst/>
          </a:prstGeom>
        </p:spPr>
        <p:txBody>
          <a:bodyPr spcFirstLastPara="1" wrap="square" lIns="91425" tIns="91425" rIns="91425" bIns="91425" anchor="t" anchorCtr="0">
            <a:normAutofit fontScale="85000" lnSpcReduction="10000"/>
          </a:bodyPr>
          <a:lstStyle/>
          <a:p>
            <a:pPr marL="457200" lvl="0" indent="-342900" algn="l" rtl="0">
              <a:lnSpc>
                <a:spcPct val="200000"/>
              </a:lnSpc>
              <a:spcBef>
                <a:spcPts val="0"/>
              </a:spcBef>
              <a:spcAft>
                <a:spcPts val="0"/>
              </a:spcAft>
              <a:buSzPts val="1800"/>
              <a:buChar char="●"/>
            </a:pPr>
            <a:r>
              <a:rPr lang="en" sz="2100" dirty="0">
                <a:solidFill>
                  <a:schemeClr val="tx1"/>
                </a:solidFill>
              </a:rPr>
              <a:t>Visual models</a:t>
            </a:r>
            <a:endParaRPr sz="2100" dirty="0">
              <a:solidFill>
                <a:schemeClr val="tx1"/>
              </a:solidFill>
            </a:endParaRPr>
          </a:p>
          <a:p>
            <a:pPr marL="914400" lvl="1" indent="-317500" algn="l" rtl="0">
              <a:lnSpc>
                <a:spcPct val="200000"/>
              </a:lnSpc>
              <a:spcBef>
                <a:spcPts val="0"/>
              </a:spcBef>
              <a:spcAft>
                <a:spcPts val="0"/>
              </a:spcAft>
              <a:buSzPts val="1400"/>
              <a:buChar char="○"/>
            </a:pPr>
            <a:r>
              <a:rPr lang="en" sz="1900" dirty="0">
                <a:solidFill>
                  <a:schemeClr val="tx1"/>
                </a:solidFill>
              </a:rPr>
              <a:t>Using depth map</a:t>
            </a:r>
            <a:r>
              <a:rPr lang="en" dirty="0">
                <a:solidFill>
                  <a:schemeClr val="tx1"/>
                </a:solidFill>
              </a:rPr>
              <a:t>, aka Cam1 model</a:t>
            </a:r>
            <a:endParaRPr dirty="0">
              <a:solidFill>
                <a:schemeClr val="tx1"/>
              </a:solidFill>
            </a:endParaRPr>
          </a:p>
          <a:p>
            <a:pPr lvl="1">
              <a:lnSpc>
                <a:spcPct val="200000"/>
              </a:lnSpc>
            </a:pPr>
            <a:r>
              <a:rPr lang="en" sz="1900" dirty="0">
                <a:solidFill>
                  <a:schemeClr val="tx1"/>
                </a:solidFill>
              </a:rPr>
              <a:t>Using cross-section view</a:t>
            </a:r>
            <a:r>
              <a:rPr lang="en-US" dirty="0">
                <a:solidFill>
                  <a:schemeClr val="tx1"/>
                </a:solidFill>
              </a:rPr>
              <a:t>, aka Cam2 model</a:t>
            </a:r>
            <a:endParaRPr lang="en" dirty="0">
              <a:solidFill>
                <a:schemeClr val="tx1"/>
              </a:solidFill>
            </a:endParaRPr>
          </a:p>
          <a:p>
            <a:pPr lvl="1">
              <a:lnSpc>
                <a:spcPct val="200000"/>
              </a:lnSpc>
            </a:pPr>
            <a:r>
              <a:rPr lang="en-US" sz="1900" dirty="0">
                <a:solidFill>
                  <a:schemeClr val="tx1"/>
                </a:solidFill>
              </a:rPr>
              <a:t>Using both depth map and cross-section view</a:t>
            </a:r>
            <a:r>
              <a:rPr lang="en-US" dirty="0">
                <a:solidFill>
                  <a:schemeClr val="tx1"/>
                </a:solidFill>
              </a:rPr>
              <a:t>, aka Cam1+Cam2 model</a:t>
            </a:r>
            <a:endParaRPr dirty="0">
              <a:solidFill>
                <a:schemeClr val="tx1"/>
              </a:solidFill>
            </a:endParaRPr>
          </a:p>
          <a:p>
            <a:pPr marL="914400" lvl="1" indent="-317500" algn="l" rtl="0">
              <a:lnSpc>
                <a:spcPct val="200000"/>
              </a:lnSpc>
              <a:spcBef>
                <a:spcPts val="0"/>
              </a:spcBef>
              <a:spcAft>
                <a:spcPts val="0"/>
              </a:spcAft>
              <a:buSzPts val="1400"/>
              <a:buChar char="○"/>
            </a:pPr>
            <a:r>
              <a:rPr lang="en" sz="1900" dirty="0">
                <a:solidFill>
                  <a:schemeClr val="tx1"/>
                </a:solidFill>
              </a:rPr>
              <a:t>Using cross-section view + к regularization</a:t>
            </a:r>
            <a:r>
              <a:rPr lang="en" dirty="0">
                <a:solidFill>
                  <a:schemeClr val="tx1"/>
                </a:solidFill>
              </a:rPr>
              <a:t>, aka Structural Encoding </a:t>
            </a:r>
            <a:endParaRPr dirty="0">
              <a:solidFill>
                <a:schemeClr val="tx1"/>
              </a:solidFill>
            </a:endParaRPr>
          </a:p>
          <a:p>
            <a:pPr marL="457200" lvl="0" indent="-342900" algn="l" rtl="0">
              <a:lnSpc>
                <a:spcPct val="200000"/>
              </a:lnSpc>
              <a:spcBef>
                <a:spcPts val="1000"/>
              </a:spcBef>
              <a:spcAft>
                <a:spcPts val="0"/>
              </a:spcAft>
              <a:buSzPts val="1800"/>
              <a:buChar char="●"/>
            </a:pPr>
            <a:r>
              <a:rPr lang="en" sz="2100" dirty="0">
                <a:solidFill>
                  <a:schemeClr val="tx1"/>
                </a:solidFill>
              </a:rPr>
              <a:t>Non-visual models</a:t>
            </a:r>
            <a:endParaRPr sz="2100" dirty="0">
              <a:solidFill>
                <a:schemeClr val="tx1"/>
              </a:solidFill>
            </a:endParaRPr>
          </a:p>
          <a:p>
            <a:pPr marL="914400" lvl="1" indent="-317500" algn="l" rtl="0">
              <a:lnSpc>
                <a:spcPct val="200000"/>
              </a:lnSpc>
              <a:spcBef>
                <a:spcPts val="0"/>
              </a:spcBef>
              <a:spcAft>
                <a:spcPts val="0"/>
              </a:spcAft>
              <a:buSzPts val="1400"/>
              <a:buChar char="○"/>
            </a:pPr>
            <a:r>
              <a:rPr lang="en" sz="1900" dirty="0">
                <a:solidFill>
                  <a:schemeClr val="tx1"/>
                </a:solidFill>
              </a:rPr>
              <a:t>Using к   </a:t>
            </a:r>
            <a:endParaRPr sz="1900" dirty="0">
              <a:solidFill>
                <a:schemeClr val="tx1"/>
              </a:solidFill>
            </a:endParaRPr>
          </a:p>
          <a:p>
            <a:pPr marL="914400" lvl="1" indent="-317500" algn="l" rtl="0">
              <a:spcBef>
                <a:spcPts val="0"/>
              </a:spcBef>
              <a:spcAft>
                <a:spcPts val="0"/>
              </a:spcAft>
              <a:buSzPts val="1400"/>
              <a:buChar char="○"/>
            </a:pPr>
            <a:r>
              <a:rPr lang="en" sz="1900" dirty="0">
                <a:solidFill>
                  <a:schemeClr val="tx1"/>
                </a:solidFill>
              </a:rPr>
              <a:t>Use only primitive observation</a:t>
            </a:r>
            <a:r>
              <a:rPr lang="en" dirty="0">
                <a:solidFill>
                  <a:schemeClr val="tx1"/>
                </a:solidFill>
              </a:rPr>
              <a:t> </a:t>
            </a:r>
            <a:endParaRPr dirty="0">
              <a:solidFill>
                <a:schemeClr val="tx1"/>
              </a:solidFill>
            </a:endParaRPr>
          </a:p>
        </p:txBody>
      </p:sp>
      <p:sp>
        <p:nvSpPr>
          <p:cNvPr id="145" name="Google Shape;145;p27"/>
          <p:cNvSpPr txBox="1">
            <a:spLocks noGrp="1"/>
          </p:cNvSpPr>
          <p:nvPr>
            <p:ph type="title"/>
          </p:nvPr>
        </p:nvSpPr>
        <p:spPr>
          <a:xfrm>
            <a:off x="272575" y="23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solidFill>
                  <a:schemeClr val="accent5">
                    <a:lumMod val="50000"/>
                  </a:schemeClr>
                </a:solidFill>
              </a:rPr>
              <a:t>Models Summary </a:t>
            </a:r>
            <a:endParaRPr sz="4000" dirty="0">
              <a:solidFill>
                <a:schemeClr val="accent5">
                  <a:lumMod val="50000"/>
                </a:schemeClr>
              </a:solidFill>
            </a:endParaRPr>
          </a:p>
        </p:txBody>
      </p:sp>
      <p:sp>
        <p:nvSpPr>
          <p:cNvPr id="2" name="Slide Number Placeholder 1">
            <a:extLst>
              <a:ext uri="{FF2B5EF4-FFF2-40B4-BE49-F238E27FC236}">
                <a16:creationId xmlns:a16="http://schemas.microsoft.com/office/drawing/2014/main" id="{111EFBFE-130E-46B1-B7E3-5178B3089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graphicFrame>
        <p:nvGraphicFramePr>
          <p:cNvPr id="6" name="Diagram 5">
            <a:extLst>
              <a:ext uri="{FF2B5EF4-FFF2-40B4-BE49-F238E27FC236}">
                <a16:creationId xmlns:a16="http://schemas.microsoft.com/office/drawing/2014/main" id="{D463D6A3-2645-41CB-AAF7-999A212DA82F}"/>
              </a:ext>
            </a:extLst>
          </p:cNvPr>
          <p:cNvGraphicFramePr/>
          <p:nvPr>
            <p:extLst>
              <p:ext uri="{D42A27DB-BD31-4B8C-83A1-F6EECF244321}">
                <p14:modId xmlns:p14="http://schemas.microsoft.com/office/powerpoint/2010/main" val="1849807949"/>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5" name="Picture 4">
            <a:extLst>
              <a:ext uri="{FF2B5EF4-FFF2-40B4-BE49-F238E27FC236}">
                <a16:creationId xmlns:a16="http://schemas.microsoft.com/office/drawing/2014/main" id="{68CA9409-17E0-4106-9EFB-FBD477E74A65}"/>
              </a:ext>
            </a:extLst>
          </p:cNvPr>
          <p:cNvPicPr>
            <a:picLocks noChangeAspect="1"/>
          </p:cNvPicPr>
          <p:nvPr/>
        </p:nvPicPr>
        <p:blipFill>
          <a:blip r:embed="rId3"/>
          <a:stretch>
            <a:fillRect/>
          </a:stretch>
        </p:blipFill>
        <p:spPr>
          <a:xfrm>
            <a:off x="837040" y="0"/>
            <a:ext cx="7469919" cy="5143500"/>
          </a:xfrm>
          <a:prstGeom prst="rect">
            <a:avLst/>
          </a:prstGeom>
        </p:spPr>
      </p:pic>
      <p:sp>
        <p:nvSpPr>
          <p:cNvPr id="2" name="Slide Number Placeholder 1">
            <a:extLst>
              <a:ext uri="{FF2B5EF4-FFF2-40B4-BE49-F238E27FC236}">
                <a16:creationId xmlns:a16="http://schemas.microsoft.com/office/drawing/2014/main" id="{E0D35B99-C487-45C1-BDF5-B5C7F17C4B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8C6437-208A-42B8-AF38-ADB28F1957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Picture 4" descr="Graphical user interface, text, application&#10;&#10;Description automatically generated">
            <a:extLst>
              <a:ext uri="{FF2B5EF4-FFF2-40B4-BE49-F238E27FC236}">
                <a16:creationId xmlns:a16="http://schemas.microsoft.com/office/drawing/2014/main" id="{901FCE4F-DDB6-4A62-A48F-04708BD97489}"/>
              </a:ext>
            </a:extLst>
          </p:cNvPr>
          <p:cNvPicPr>
            <a:picLocks noChangeAspect="1"/>
          </p:cNvPicPr>
          <p:nvPr/>
        </p:nvPicPr>
        <p:blipFill>
          <a:blip r:embed="rId3"/>
          <a:stretch>
            <a:fillRect/>
          </a:stretch>
        </p:blipFill>
        <p:spPr>
          <a:xfrm>
            <a:off x="1180806" y="853291"/>
            <a:ext cx="6782388" cy="34369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5"/>
          <p:cNvSpPr txBox="1">
            <a:spLocks noGrp="1"/>
          </p:cNvSpPr>
          <p:nvPr>
            <p:ph type="ctrTitle"/>
          </p:nvPr>
        </p:nvSpPr>
        <p:spPr>
          <a:xfrm>
            <a:off x="311702" y="404275"/>
            <a:ext cx="6854100" cy="49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solidFill>
                  <a:srgbClr val="134F5C"/>
                </a:solidFill>
              </a:rPr>
              <a:t>Implementation Details</a:t>
            </a:r>
            <a:endParaRPr sz="4000" dirty="0">
              <a:solidFill>
                <a:srgbClr val="134F5C"/>
              </a:solidFill>
            </a:endParaRPr>
          </a:p>
        </p:txBody>
      </p:sp>
      <p:sp>
        <p:nvSpPr>
          <p:cNvPr id="2" name="Slide Number Placeholder 1">
            <a:extLst>
              <a:ext uri="{FF2B5EF4-FFF2-40B4-BE49-F238E27FC236}">
                <a16:creationId xmlns:a16="http://schemas.microsoft.com/office/drawing/2014/main" id="{CE971110-DF63-4932-A839-0394E906CC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5" name="Picture 4">
            <a:extLst>
              <a:ext uri="{FF2B5EF4-FFF2-40B4-BE49-F238E27FC236}">
                <a16:creationId xmlns:a16="http://schemas.microsoft.com/office/drawing/2014/main" id="{02D66986-23BD-4FE3-A7D4-3352B0A3BB57}"/>
              </a:ext>
            </a:extLst>
          </p:cNvPr>
          <p:cNvPicPr>
            <a:picLocks noChangeAspect="1"/>
          </p:cNvPicPr>
          <p:nvPr/>
        </p:nvPicPr>
        <p:blipFill>
          <a:blip r:embed="rId3"/>
          <a:stretch>
            <a:fillRect/>
          </a:stretch>
        </p:blipFill>
        <p:spPr>
          <a:xfrm>
            <a:off x="485433" y="921840"/>
            <a:ext cx="4086567" cy="1809475"/>
          </a:xfrm>
          <a:prstGeom prst="rect">
            <a:avLst/>
          </a:prstGeom>
        </p:spPr>
      </p:pic>
      <p:graphicFrame>
        <p:nvGraphicFramePr>
          <p:cNvPr id="9" name="Diagram 8">
            <a:extLst>
              <a:ext uri="{FF2B5EF4-FFF2-40B4-BE49-F238E27FC236}">
                <a16:creationId xmlns:a16="http://schemas.microsoft.com/office/drawing/2014/main" id="{C3C51B3A-43EA-4CDB-A4BA-5E2975FAABD4}"/>
              </a:ext>
            </a:extLst>
          </p:cNvPr>
          <p:cNvGraphicFramePr/>
          <p:nvPr>
            <p:extLst>
              <p:ext uri="{D42A27DB-BD31-4B8C-83A1-F6EECF244321}">
                <p14:modId xmlns:p14="http://schemas.microsoft.com/office/powerpoint/2010/main" val="1849807949"/>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descr="Table&#10;&#10;Description automatically generated">
            <a:extLst>
              <a:ext uri="{FF2B5EF4-FFF2-40B4-BE49-F238E27FC236}">
                <a16:creationId xmlns:a16="http://schemas.microsoft.com/office/drawing/2014/main" id="{C0A3F2BB-E6D3-40F4-B005-9B8A1BB31555}"/>
              </a:ext>
            </a:extLst>
          </p:cNvPr>
          <p:cNvPicPr>
            <a:picLocks noChangeAspect="1"/>
          </p:cNvPicPr>
          <p:nvPr/>
        </p:nvPicPr>
        <p:blipFill>
          <a:blip r:embed="rId9"/>
          <a:stretch>
            <a:fillRect/>
          </a:stretch>
        </p:blipFill>
        <p:spPr>
          <a:xfrm>
            <a:off x="429052" y="2731315"/>
            <a:ext cx="4055448" cy="2165978"/>
          </a:xfrm>
          <a:prstGeom prst="rect">
            <a:avLst/>
          </a:prstGeom>
        </p:spPr>
      </p:pic>
      <p:pic>
        <p:nvPicPr>
          <p:cNvPr id="10" name="Picture 9">
            <a:extLst>
              <a:ext uri="{FF2B5EF4-FFF2-40B4-BE49-F238E27FC236}">
                <a16:creationId xmlns:a16="http://schemas.microsoft.com/office/drawing/2014/main" id="{92780E16-CB50-42A5-BF8B-238B501218C8}"/>
              </a:ext>
            </a:extLst>
          </p:cNvPr>
          <p:cNvPicPr>
            <a:picLocks noChangeAspect="1"/>
          </p:cNvPicPr>
          <p:nvPr/>
        </p:nvPicPr>
        <p:blipFill>
          <a:blip r:embed="rId10"/>
          <a:stretch>
            <a:fillRect/>
          </a:stretch>
        </p:blipFill>
        <p:spPr>
          <a:xfrm>
            <a:off x="4628381" y="882338"/>
            <a:ext cx="4087326" cy="1630136"/>
          </a:xfrm>
          <a:prstGeom prst="rect">
            <a:avLst/>
          </a:prstGeom>
        </p:spPr>
      </p:pic>
      <p:pic>
        <p:nvPicPr>
          <p:cNvPr id="14" name="Picture 13">
            <a:extLst>
              <a:ext uri="{FF2B5EF4-FFF2-40B4-BE49-F238E27FC236}">
                <a16:creationId xmlns:a16="http://schemas.microsoft.com/office/drawing/2014/main" id="{6FCB2641-2BB3-4C3C-BC3E-5C9282D810A5}"/>
              </a:ext>
            </a:extLst>
          </p:cNvPr>
          <p:cNvPicPr>
            <a:picLocks noChangeAspect="1"/>
          </p:cNvPicPr>
          <p:nvPr/>
        </p:nvPicPr>
        <p:blipFill>
          <a:blip r:embed="rId11"/>
          <a:stretch>
            <a:fillRect/>
          </a:stretch>
        </p:blipFill>
        <p:spPr>
          <a:xfrm>
            <a:off x="4659502" y="2815569"/>
            <a:ext cx="4071384" cy="15464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8C4D47-E25B-46ED-88CD-C8F1A8A49F3A}"/>
              </a:ext>
            </a:extLst>
          </p:cNvPr>
          <p:cNvSpPr txBox="1"/>
          <p:nvPr/>
        </p:nvSpPr>
        <p:spPr>
          <a:xfrm>
            <a:off x="0" y="264168"/>
            <a:ext cx="8955314" cy="584775"/>
          </a:xfrm>
          <a:prstGeom prst="rect">
            <a:avLst/>
          </a:prstGeom>
          <a:noFill/>
        </p:spPr>
        <p:txBody>
          <a:bodyPr wrap="square">
            <a:spAutoFit/>
          </a:bodyPr>
          <a:lstStyle/>
          <a:p>
            <a:r>
              <a:rPr lang="en" sz="3200" dirty="0">
                <a:solidFill>
                  <a:srgbClr val="134F5C"/>
                </a:solidFill>
              </a:rPr>
              <a:t>Training Performance – Non-visual Models</a:t>
            </a:r>
            <a:endParaRPr lang="en-US" sz="3200" dirty="0"/>
          </a:p>
        </p:txBody>
      </p:sp>
      <p:sp>
        <p:nvSpPr>
          <p:cNvPr id="2" name="Slide Number Placeholder 1">
            <a:extLst>
              <a:ext uri="{FF2B5EF4-FFF2-40B4-BE49-F238E27FC236}">
                <a16:creationId xmlns:a16="http://schemas.microsoft.com/office/drawing/2014/main" id="{0909B3DF-3AFA-4A84-B1D3-77822CB10A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4" name="Picture 3" descr="Table&#10;&#10;Description automatically generated">
            <a:extLst>
              <a:ext uri="{FF2B5EF4-FFF2-40B4-BE49-F238E27FC236}">
                <a16:creationId xmlns:a16="http://schemas.microsoft.com/office/drawing/2014/main" id="{D4259FCB-C19C-4041-AE85-F101B2918A20}"/>
              </a:ext>
            </a:extLst>
          </p:cNvPr>
          <p:cNvPicPr>
            <a:picLocks noChangeAspect="1"/>
          </p:cNvPicPr>
          <p:nvPr/>
        </p:nvPicPr>
        <p:blipFill>
          <a:blip r:embed="rId3"/>
          <a:stretch>
            <a:fillRect/>
          </a:stretch>
        </p:blipFill>
        <p:spPr>
          <a:xfrm>
            <a:off x="702733" y="1058494"/>
            <a:ext cx="7738533" cy="3574022"/>
          </a:xfrm>
          <a:prstGeom prst="rect">
            <a:avLst/>
          </a:prstGeom>
        </p:spPr>
      </p:pic>
      <p:graphicFrame>
        <p:nvGraphicFramePr>
          <p:cNvPr id="6" name="Diagram 5">
            <a:extLst>
              <a:ext uri="{FF2B5EF4-FFF2-40B4-BE49-F238E27FC236}">
                <a16:creationId xmlns:a16="http://schemas.microsoft.com/office/drawing/2014/main" id="{7E9A877E-6F90-4508-86FE-C6C018BE6511}"/>
              </a:ext>
            </a:extLst>
          </p:cNvPr>
          <p:cNvGraphicFramePr/>
          <p:nvPr>
            <p:extLst>
              <p:ext uri="{D42A27DB-BD31-4B8C-83A1-F6EECF244321}">
                <p14:modId xmlns:p14="http://schemas.microsoft.com/office/powerpoint/2010/main" val="4133371375"/>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358700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8C4D47-E25B-46ED-88CD-C8F1A8A49F3A}"/>
              </a:ext>
            </a:extLst>
          </p:cNvPr>
          <p:cNvSpPr txBox="1"/>
          <p:nvPr/>
        </p:nvSpPr>
        <p:spPr>
          <a:xfrm>
            <a:off x="58057" y="130629"/>
            <a:ext cx="8955314" cy="584775"/>
          </a:xfrm>
          <a:prstGeom prst="rect">
            <a:avLst/>
          </a:prstGeom>
          <a:noFill/>
        </p:spPr>
        <p:txBody>
          <a:bodyPr wrap="square">
            <a:spAutoFit/>
          </a:bodyPr>
          <a:lstStyle/>
          <a:p>
            <a:r>
              <a:rPr lang="en" sz="3200" dirty="0">
                <a:solidFill>
                  <a:srgbClr val="134F5C"/>
                </a:solidFill>
              </a:rPr>
              <a:t>Training Performance - Visual Models</a:t>
            </a:r>
            <a:endParaRPr lang="en-US" sz="3200" dirty="0"/>
          </a:p>
        </p:txBody>
      </p:sp>
      <p:sp>
        <p:nvSpPr>
          <p:cNvPr id="2" name="Slide Number Placeholder 1">
            <a:extLst>
              <a:ext uri="{FF2B5EF4-FFF2-40B4-BE49-F238E27FC236}">
                <a16:creationId xmlns:a16="http://schemas.microsoft.com/office/drawing/2014/main" id="{68FD705A-F26C-4406-A18C-D449E968B3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6" name="Picture 5" descr="Table&#10;&#10;Description automatically generated">
            <a:extLst>
              <a:ext uri="{FF2B5EF4-FFF2-40B4-BE49-F238E27FC236}">
                <a16:creationId xmlns:a16="http://schemas.microsoft.com/office/drawing/2014/main" id="{F9CD8E93-B3FC-43F0-8C8A-9E451B3C923A}"/>
              </a:ext>
            </a:extLst>
          </p:cNvPr>
          <p:cNvPicPr>
            <a:picLocks noChangeAspect="1"/>
          </p:cNvPicPr>
          <p:nvPr/>
        </p:nvPicPr>
        <p:blipFill>
          <a:blip r:embed="rId3"/>
          <a:stretch>
            <a:fillRect/>
          </a:stretch>
        </p:blipFill>
        <p:spPr>
          <a:xfrm>
            <a:off x="1389185" y="779142"/>
            <a:ext cx="6021570" cy="3912393"/>
          </a:xfrm>
          <a:prstGeom prst="rect">
            <a:avLst/>
          </a:prstGeom>
        </p:spPr>
      </p:pic>
      <p:graphicFrame>
        <p:nvGraphicFramePr>
          <p:cNvPr id="7" name="Diagram 6">
            <a:extLst>
              <a:ext uri="{FF2B5EF4-FFF2-40B4-BE49-F238E27FC236}">
                <a16:creationId xmlns:a16="http://schemas.microsoft.com/office/drawing/2014/main" id="{E83EEE7D-75CC-4AEA-B6D5-3CDC872EAEFE}"/>
              </a:ext>
            </a:extLst>
          </p:cNvPr>
          <p:cNvGraphicFramePr/>
          <p:nvPr>
            <p:extLst>
              <p:ext uri="{D42A27DB-BD31-4B8C-83A1-F6EECF244321}">
                <p14:modId xmlns:p14="http://schemas.microsoft.com/office/powerpoint/2010/main" val="1096743048"/>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21212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a:off x="236677" y="369525"/>
            <a:ext cx="6107100" cy="57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solidFill>
                  <a:srgbClr val="134F5C"/>
                </a:solidFill>
              </a:rPr>
              <a:t>Background</a:t>
            </a:r>
            <a:endParaRPr sz="4000" dirty="0">
              <a:solidFill>
                <a:srgbClr val="134F5C"/>
              </a:solidFill>
            </a:endParaRPr>
          </a:p>
        </p:txBody>
      </p:sp>
      <p:sp>
        <p:nvSpPr>
          <p:cNvPr id="72" name="Google Shape;72;p16"/>
          <p:cNvSpPr txBox="1">
            <a:spLocks noGrp="1"/>
          </p:cNvSpPr>
          <p:nvPr>
            <p:ph type="subTitle" idx="1"/>
          </p:nvPr>
        </p:nvSpPr>
        <p:spPr>
          <a:xfrm>
            <a:off x="0" y="1018723"/>
            <a:ext cx="9144000" cy="3857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Pouring is the most common practice in our lives[1], it is also a major topic in robotic research </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a:p>
            <a:pPr marL="457200" lvl="0" indent="-342900" algn="l" rtl="0">
              <a:spcBef>
                <a:spcPts val="0"/>
              </a:spcBef>
              <a:spcAft>
                <a:spcPts val="0"/>
              </a:spcAft>
              <a:buSzPts val="1800"/>
              <a:buChar char="●"/>
            </a:pPr>
            <a:r>
              <a:rPr lang="en" sz="1800" dirty="0"/>
              <a:t>Most of the existing works focus on pouring the exact amount</a:t>
            </a:r>
            <a:endParaRPr sz="1800" dirty="0"/>
          </a:p>
          <a:p>
            <a:pPr marL="914400" lvl="1" indent="-342900" algn="l" rtl="0">
              <a:spcBef>
                <a:spcPts val="0"/>
              </a:spcBef>
              <a:spcAft>
                <a:spcPts val="0"/>
              </a:spcAft>
              <a:buSzPts val="1800"/>
              <a:buChar char="○"/>
            </a:pPr>
            <a:r>
              <a:rPr lang="en" sz="1800" dirty="0"/>
              <a:t>Accommodations are made for spillage  </a:t>
            </a:r>
            <a:endParaRPr sz="1800" dirty="0"/>
          </a:p>
          <a:p>
            <a:pPr marL="914400" lvl="1" indent="-342900" algn="l" rtl="0">
              <a:spcBef>
                <a:spcPts val="0"/>
              </a:spcBef>
              <a:spcAft>
                <a:spcPts val="0"/>
              </a:spcAft>
              <a:buSzPts val="1800"/>
              <a:buChar char="○"/>
            </a:pPr>
            <a:r>
              <a:rPr lang="en" sz="1800" dirty="0"/>
              <a:t>More attention on liquid and liquid-like objects</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a:p>
            <a:pPr marL="457200" lvl="0" indent="-342900" algn="l" rtl="0">
              <a:spcBef>
                <a:spcPts val="0"/>
              </a:spcBef>
              <a:spcAft>
                <a:spcPts val="0"/>
              </a:spcAft>
              <a:buSzPts val="1800"/>
              <a:buChar char="●"/>
            </a:pPr>
            <a:r>
              <a:rPr lang="en" sz="1800" dirty="0"/>
              <a:t>Solid objects are harder to manipulate</a:t>
            </a:r>
            <a:endParaRPr sz="1800" dirty="0"/>
          </a:p>
          <a:p>
            <a:pPr marL="914400" lvl="1" indent="-342900" algn="l" rtl="0">
              <a:spcBef>
                <a:spcPts val="0"/>
              </a:spcBef>
              <a:spcAft>
                <a:spcPts val="0"/>
              </a:spcAft>
              <a:buSzPts val="1800"/>
              <a:buChar char="○"/>
            </a:pPr>
            <a:r>
              <a:rPr lang="en" sz="1800" dirty="0"/>
              <a:t>Aggressive collision  </a:t>
            </a:r>
            <a:endParaRPr sz="1800" dirty="0"/>
          </a:p>
          <a:p>
            <a:pPr marL="914400" lvl="1" indent="-342900" algn="l" rtl="0">
              <a:spcBef>
                <a:spcPts val="0"/>
              </a:spcBef>
              <a:spcAft>
                <a:spcPts val="0"/>
              </a:spcAft>
              <a:buSzPts val="1800"/>
              <a:buChar char="○"/>
            </a:pPr>
            <a:r>
              <a:rPr lang="en" sz="1800" dirty="0"/>
              <a:t>High granularity</a:t>
            </a:r>
            <a:endParaRPr sz="1800" dirty="0"/>
          </a:p>
          <a:p>
            <a:pPr marL="914400" lvl="1" indent="-342900" algn="l" rtl="0">
              <a:spcBef>
                <a:spcPts val="0"/>
              </a:spcBef>
              <a:spcAft>
                <a:spcPts val="0"/>
              </a:spcAft>
              <a:buSzPts val="1800"/>
              <a:buChar char="○"/>
            </a:pPr>
            <a:r>
              <a:rPr lang="en" sz="1800" dirty="0"/>
              <a:t>Static friction</a:t>
            </a:r>
            <a:endParaRPr sz="1800" dirty="0"/>
          </a:p>
        </p:txBody>
      </p:sp>
      <p:sp>
        <p:nvSpPr>
          <p:cNvPr id="2" name="Slide Number Placeholder 1">
            <a:extLst>
              <a:ext uri="{FF2B5EF4-FFF2-40B4-BE49-F238E27FC236}">
                <a16:creationId xmlns:a16="http://schemas.microsoft.com/office/drawing/2014/main" id="{19E3EF90-7796-458A-BC52-23FBF16D8F67}"/>
              </a:ext>
            </a:extLst>
          </p:cNvPr>
          <p:cNvSpPr>
            <a:spLocks noGrp="1"/>
          </p:cNvSpPr>
          <p:nvPr>
            <p:ph type="sldNum" idx="12"/>
          </p:nvPr>
        </p:nvSpPr>
        <p:spPr>
          <a:xfrm>
            <a:off x="8595300" y="0"/>
            <a:ext cx="548700" cy="393600"/>
          </a:xfrm>
        </p:spPr>
        <p:txBody>
          <a:bodyPr/>
          <a:lstStyle/>
          <a:p>
            <a:pPr marL="0" lvl="0" indent="0" algn="r" rtl="0">
              <a:spcBef>
                <a:spcPts val="0"/>
              </a:spcBef>
              <a:spcAft>
                <a:spcPts val="0"/>
              </a:spcAft>
              <a:buNone/>
            </a:pPr>
            <a:fld id="{00000000-1234-1234-1234-123412341234}" type="slidenum">
              <a:rPr lang="en" smtClean="0"/>
              <a:t>3</a:t>
            </a:fld>
            <a:endParaRPr lang="en"/>
          </a:p>
        </p:txBody>
      </p:sp>
      <p:graphicFrame>
        <p:nvGraphicFramePr>
          <p:cNvPr id="6" name="Diagram 5">
            <a:extLst>
              <a:ext uri="{FF2B5EF4-FFF2-40B4-BE49-F238E27FC236}">
                <a16:creationId xmlns:a16="http://schemas.microsoft.com/office/drawing/2014/main" id="{3276FF1F-0838-46C2-BDE0-0BB6DDD8CFF5}"/>
              </a:ext>
            </a:extLst>
          </p:cNvPr>
          <p:cNvGraphicFramePr/>
          <p:nvPr>
            <p:extLst>
              <p:ext uri="{D42A27DB-BD31-4B8C-83A1-F6EECF244321}">
                <p14:modId xmlns:p14="http://schemas.microsoft.com/office/powerpoint/2010/main" val="3291130343"/>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8C4D47-E25B-46ED-88CD-C8F1A8A49F3A}"/>
              </a:ext>
            </a:extLst>
          </p:cNvPr>
          <p:cNvSpPr txBox="1"/>
          <p:nvPr/>
        </p:nvSpPr>
        <p:spPr>
          <a:xfrm>
            <a:off x="94343" y="102387"/>
            <a:ext cx="8955314" cy="584775"/>
          </a:xfrm>
          <a:prstGeom prst="rect">
            <a:avLst/>
          </a:prstGeom>
          <a:noFill/>
        </p:spPr>
        <p:txBody>
          <a:bodyPr wrap="square">
            <a:spAutoFit/>
          </a:bodyPr>
          <a:lstStyle/>
          <a:p>
            <a:r>
              <a:rPr lang="en" sz="3200" dirty="0">
                <a:solidFill>
                  <a:srgbClr val="134F5C"/>
                </a:solidFill>
              </a:rPr>
              <a:t>Training Performance – Loss </a:t>
            </a:r>
            <a:r>
              <a:rPr lang="en-US" sz="3200" dirty="0">
                <a:solidFill>
                  <a:srgbClr val="134F5C"/>
                </a:solidFill>
              </a:rPr>
              <a:t>Histogram</a:t>
            </a:r>
            <a:endParaRPr lang="en-US" sz="3200" dirty="0"/>
          </a:p>
        </p:txBody>
      </p:sp>
      <p:pic>
        <p:nvPicPr>
          <p:cNvPr id="4" name="Picture 3">
            <a:extLst>
              <a:ext uri="{FF2B5EF4-FFF2-40B4-BE49-F238E27FC236}">
                <a16:creationId xmlns:a16="http://schemas.microsoft.com/office/drawing/2014/main" id="{2423FE26-D527-4E47-B939-A6CF0FA67741}"/>
              </a:ext>
            </a:extLst>
          </p:cNvPr>
          <p:cNvPicPr>
            <a:picLocks noChangeAspect="1"/>
          </p:cNvPicPr>
          <p:nvPr/>
        </p:nvPicPr>
        <p:blipFill>
          <a:blip r:embed="rId3"/>
          <a:stretch>
            <a:fillRect/>
          </a:stretch>
        </p:blipFill>
        <p:spPr>
          <a:xfrm>
            <a:off x="426720" y="937203"/>
            <a:ext cx="7848600" cy="3842300"/>
          </a:xfrm>
          <a:prstGeom prst="rect">
            <a:avLst/>
          </a:prstGeom>
        </p:spPr>
      </p:pic>
      <p:sp>
        <p:nvSpPr>
          <p:cNvPr id="2" name="Slide Number Placeholder 1">
            <a:extLst>
              <a:ext uri="{FF2B5EF4-FFF2-40B4-BE49-F238E27FC236}">
                <a16:creationId xmlns:a16="http://schemas.microsoft.com/office/drawing/2014/main" id="{EA43F18B-7F2B-4C09-8B61-95591AB972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graphicFrame>
        <p:nvGraphicFramePr>
          <p:cNvPr id="7" name="Diagram 6">
            <a:extLst>
              <a:ext uri="{FF2B5EF4-FFF2-40B4-BE49-F238E27FC236}">
                <a16:creationId xmlns:a16="http://schemas.microsoft.com/office/drawing/2014/main" id="{21D44D7E-402C-419D-A6E8-78AAEDCFA888}"/>
              </a:ext>
            </a:extLst>
          </p:cNvPr>
          <p:cNvGraphicFramePr/>
          <p:nvPr>
            <p:extLst>
              <p:ext uri="{D42A27DB-BD31-4B8C-83A1-F6EECF244321}">
                <p14:modId xmlns:p14="http://schemas.microsoft.com/office/powerpoint/2010/main" val="1096743048"/>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944952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8" name="TextBox 7">
            <a:extLst>
              <a:ext uri="{FF2B5EF4-FFF2-40B4-BE49-F238E27FC236}">
                <a16:creationId xmlns:a16="http://schemas.microsoft.com/office/drawing/2014/main" id="{826B6CEA-7EFB-4522-A615-F23DB23941A6}"/>
              </a:ext>
            </a:extLst>
          </p:cNvPr>
          <p:cNvSpPr txBox="1"/>
          <p:nvPr/>
        </p:nvSpPr>
        <p:spPr>
          <a:xfrm>
            <a:off x="94343" y="189904"/>
            <a:ext cx="8955314" cy="707886"/>
          </a:xfrm>
          <a:prstGeom prst="rect">
            <a:avLst/>
          </a:prstGeom>
          <a:noFill/>
        </p:spPr>
        <p:txBody>
          <a:bodyPr wrap="square">
            <a:spAutoFit/>
          </a:bodyPr>
          <a:lstStyle/>
          <a:p>
            <a:r>
              <a:rPr lang="en" sz="4000" dirty="0">
                <a:solidFill>
                  <a:srgbClr val="134F5C"/>
                </a:solidFill>
              </a:rPr>
              <a:t>Evaluation - Setup </a:t>
            </a:r>
            <a:endParaRPr lang="en-US" sz="4000" dirty="0"/>
          </a:p>
        </p:txBody>
      </p:sp>
      <p:sp>
        <p:nvSpPr>
          <p:cNvPr id="11" name="Google Shape;125;p24">
            <a:extLst>
              <a:ext uri="{FF2B5EF4-FFF2-40B4-BE49-F238E27FC236}">
                <a16:creationId xmlns:a16="http://schemas.microsoft.com/office/drawing/2014/main" id="{76D3D3D5-E230-41C4-AC26-2B532CBCBC1E}"/>
              </a:ext>
            </a:extLst>
          </p:cNvPr>
          <p:cNvSpPr txBox="1">
            <a:spLocks/>
          </p:cNvSpPr>
          <p:nvPr/>
        </p:nvSpPr>
        <p:spPr>
          <a:xfrm>
            <a:off x="236460" y="2416973"/>
            <a:ext cx="8671080" cy="244030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nSpc>
                <a:spcPct val="200000"/>
              </a:lnSpc>
              <a:buFont typeface="Arial"/>
              <a:buNone/>
            </a:pPr>
            <a:r>
              <a:rPr lang="en-US" sz="1600" dirty="0"/>
              <a:t>Model Selection:</a:t>
            </a:r>
          </a:p>
          <a:p>
            <a:pPr lvl="1" indent="-342900">
              <a:lnSpc>
                <a:spcPct val="200000"/>
              </a:lnSpc>
              <a:buSzPts val="1800"/>
              <a:buFont typeface="Arial"/>
              <a:buChar char="●"/>
            </a:pPr>
            <a:r>
              <a:rPr lang="en-US" dirty="0"/>
              <a:t>Visual models </a:t>
            </a:r>
          </a:p>
          <a:p>
            <a:pPr lvl="2" indent="-342900">
              <a:lnSpc>
                <a:spcPct val="200000"/>
              </a:lnSpc>
              <a:buSzPts val="1800"/>
              <a:buFont typeface="Arial"/>
              <a:buChar char="●"/>
            </a:pPr>
            <a:r>
              <a:rPr lang="en-US" dirty="0"/>
              <a:t>Cam2 models</a:t>
            </a:r>
          </a:p>
          <a:p>
            <a:pPr lvl="2" indent="-342900">
              <a:lnSpc>
                <a:spcPct val="200000"/>
              </a:lnSpc>
              <a:buSzPts val="1800"/>
              <a:buFont typeface="Arial"/>
              <a:buChar char="●"/>
            </a:pPr>
            <a:r>
              <a:rPr lang="en-US" dirty="0"/>
              <a:t>Structural Encoding models</a:t>
            </a:r>
          </a:p>
          <a:p>
            <a:pPr lvl="1" indent="-342900">
              <a:lnSpc>
                <a:spcPct val="200000"/>
              </a:lnSpc>
              <a:buSzPts val="1800"/>
              <a:buFont typeface="Arial"/>
              <a:buChar char="●"/>
            </a:pPr>
            <a:r>
              <a:rPr lang="en-US" dirty="0"/>
              <a:t>Non-visual models with </a:t>
            </a:r>
            <a:r>
              <a:rPr lang="el-GR" dirty="0"/>
              <a:t>κ</a:t>
            </a:r>
            <a:endParaRPr lang="en-US" dirty="0"/>
          </a:p>
          <a:p>
            <a:pPr indent="0">
              <a:lnSpc>
                <a:spcPct val="200000"/>
              </a:lnSpc>
              <a:spcBef>
                <a:spcPts val="1200"/>
              </a:spcBef>
              <a:spcAft>
                <a:spcPts val="1200"/>
              </a:spcAft>
              <a:buFont typeface="Arial"/>
              <a:buNone/>
            </a:pPr>
            <a:endParaRPr lang="en-US" sz="1600" dirty="0"/>
          </a:p>
        </p:txBody>
      </p:sp>
      <p:sp>
        <p:nvSpPr>
          <p:cNvPr id="12" name="TextBox 11">
            <a:extLst>
              <a:ext uri="{FF2B5EF4-FFF2-40B4-BE49-F238E27FC236}">
                <a16:creationId xmlns:a16="http://schemas.microsoft.com/office/drawing/2014/main" id="{C98239B9-9A69-4D31-B183-3535624DDBFE}"/>
              </a:ext>
            </a:extLst>
          </p:cNvPr>
          <p:cNvSpPr txBox="1"/>
          <p:nvPr/>
        </p:nvSpPr>
        <p:spPr>
          <a:xfrm>
            <a:off x="318103" y="1075658"/>
            <a:ext cx="2636520" cy="369332"/>
          </a:xfrm>
          <a:prstGeom prst="rect">
            <a:avLst/>
          </a:prstGeom>
          <a:noFill/>
        </p:spPr>
        <p:txBody>
          <a:bodyPr wrap="square" rtlCol="0">
            <a:spAutoFit/>
          </a:bodyPr>
          <a:lstStyle/>
          <a:p>
            <a:r>
              <a:rPr lang="en-US" sz="1800" dirty="0"/>
              <a:t>Randomization: </a:t>
            </a:r>
          </a:p>
        </p:txBody>
      </p:sp>
      <p:pic>
        <p:nvPicPr>
          <p:cNvPr id="13" name="Picture 12">
            <a:extLst>
              <a:ext uri="{FF2B5EF4-FFF2-40B4-BE49-F238E27FC236}">
                <a16:creationId xmlns:a16="http://schemas.microsoft.com/office/drawing/2014/main" id="{D4E1555F-6E9E-461A-8381-45507FC3AC71}"/>
              </a:ext>
            </a:extLst>
          </p:cNvPr>
          <p:cNvPicPr>
            <a:picLocks noChangeAspect="1"/>
          </p:cNvPicPr>
          <p:nvPr/>
        </p:nvPicPr>
        <p:blipFill>
          <a:blip r:embed="rId3"/>
          <a:stretch>
            <a:fillRect/>
          </a:stretch>
        </p:blipFill>
        <p:spPr>
          <a:xfrm>
            <a:off x="2482540" y="972646"/>
            <a:ext cx="4622251" cy="532492"/>
          </a:xfrm>
          <a:prstGeom prst="rect">
            <a:avLst/>
          </a:prstGeom>
        </p:spPr>
      </p:pic>
      <p:pic>
        <p:nvPicPr>
          <p:cNvPr id="14" name="Picture 13">
            <a:extLst>
              <a:ext uri="{FF2B5EF4-FFF2-40B4-BE49-F238E27FC236}">
                <a16:creationId xmlns:a16="http://schemas.microsoft.com/office/drawing/2014/main" id="{3CAD0A4B-DFDE-43B1-ADCF-93C94E3CDFDF}"/>
              </a:ext>
            </a:extLst>
          </p:cNvPr>
          <p:cNvPicPr>
            <a:picLocks noChangeAspect="1"/>
          </p:cNvPicPr>
          <p:nvPr/>
        </p:nvPicPr>
        <p:blipFill>
          <a:blip r:embed="rId4"/>
          <a:stretch>
            <a:fillRect/>
          </a:stretch>
        </p:blipFill>
        <p:spPr>
          <a:xfrm>
            <a:off x="2482540" y="1785113"/>
            <a:ext cx="2892096" cy="537407"/>
          </a:xfrm>
          <a:prstGeom prst="rect">
            <a:avLst/>
          </a:prstGeom>
        </p:spPr>
      </p:pic>
      <p:pic>
        <p:nvPicPr>
          <p:cNvPr id="15" name="Picture 14">
            <a:extLst>
              <a:ext uri="{FF2B5EF4-FFF2-40B4-BE49-F238E27FC236}">
                <a16:creationId xmlns:a16="http://schemas.microsoft.com/office/drawing/2014/main" id="{08BEAB05-46E6-4911-91EE-F89F68E739B6}"/>
              </a:ext>
            </a:extLst>
          </p:cNvPr>
          <p:cNvPicPr>
            <a:picLocks noChangeAspect="1"/>
          </p:cNvPicPr>
          <p:nvPr/>
        </p:nvPicPr>
        <p:blipFill>
          <a:blip r:embed="rId5"/>
          <a:stretch>
            <a:fillRect/>
          </a:stretch>
        </p:blipFill>
        <p:spPr>
          <a:xfrm>
            <a:off x="2472174" y="2176608"/>
            <a:ext cx="3156128" cy="437554"/>
          </a:xfrm>
          <a:prstGeom prst="rect">
            <a:avLst/>
          </a:prstGeom>
        </p:spPr>
      </p:pic>
      <p:sp>
        <p:nvSpPr>
          <p:cNvPr id="2" name="Slide Number Placeholder 1">
            <a:extLst>
              <a:ext uri="{FF2B5EF4-FFF2-40B4-BE49-F238E27FC236}">
                <a16:creationId xmlns:a16="http://schemas.microsoft.com/office/drawing/2014/main" id="{FE1EFADB-4808-467A-893F-55824CAE1C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graphicFrame>
        <p:nvGraphicFramePr>
          <p:cNvPr id="10" name="Diagram 9">
            <a:extLst>
              <a:ext uri="{FF2B5EF4-FFF2-40B4-BE49-F238E27FC236}">
                <a16:creationId xmlns:a16="http://schemas.microsoft.com/office/drawing/2014/main" id="{E661A926-6319-46DE-8CF9-F4781E73D202}"/>
              </a:ext>
            </a:extLst>
          </p:cNvPr>
          <p:cNvGraphicFramePr/>
          <p:nvPr>
            <p:extLst>
              <p:ext uri="{D42A27DB-BD31-4B8C-83A1-F6EECF244321}">
                <p14:modId xmlns:p14="http://schemas.microsoft.com/office/powerpoint/2010/main" val="1096743048"/>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80806916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8C4D47-E25B-46ED-88CD-C8F1A8A49F3A}"/>
              </a:ext>
            </a:extLst>
          </p:cNvPr>
          <p:cNvSpPr txBox="1"/>
          <p:nvPr/>
        </p:nvSpPr>
        <p:spPr>
          <a:xfrm>
            <a:off x="58057" y="130629"/>
            <a:ext cx="8955314" cy="646331"/>
          </a:xfrm>
          <a:prstGeom prst="rect">
            <a:avLst/>
          </a:prstGeom>
          <a:noFill/>
        </p:spPr>
        <p:txBody>
          <a:bodyPr wrap="square">
            <a:spAutoFit/>
          </a:bodyPr>
          <a:lstStyle/>
          <a:p>
            <a:r>
              <a:rPr lang="en" sz="3600" dirty="0">
                <a:solidFill>
                  <a:srgbClr val="134F5C"/>
                </a:solidFill>
              </a:rPr>
              <a:t>Evaluation – Non-visual Models </a:t>
            </a:r>
            <a:endParaRPr lang="en-US" sz="3600" dirty="0"/>
          </a:p>
        </p:txBody>
      </p:sp>
      <p:sp>
        <p:nvSpPr>
          <p:cNvPr id="2" name="Slide Number Placeholder 1">
            <a:extLst>
              <a:ext uri="{FF2B5EF4-FFF2-40B4-BE49-F238E27FC236}">
                <a16:creationId xmlns:a16="http://schemas.microsoft.com/office/drawing/2014/main" id="{AE92B241-D51E-4F05-BB76-C7D65C7E2F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6" name="Picture 5">
            <a:extLst>
              <a:ext uri="{FF2B5EF4-FFF2-40B4-BE49-F238E27FC236}">
                <a16:creationId xmlns:a16="http://schemas.microsoft.com/office/drawing/2014/main" id="{32074B84-C428-4629-86D4-41E0C33C89A2}"/>
              </a:ext>
            </a:extLst>
          </p:cNvPr>
          <p:cNvPicPr>
            <a:picLocks noChangeAspect="1"/>
          </p:cNvPicPr>
          <p:nvPr/>
        </p:nvPicPr>
        <p:blipFill>
          <a:blip r:embed="rId3"/>
          <a:stretch>
            <a:fillRect/>
          </a:stretch>
        </p:blipFill>
        <p:spPr>
          <a:xfrm>
            <a:off x="-265319" y="857623"/>
            <a:ext cx="9409319" cy="3485777"/>
          </a:xfrm>
          <a:prstGeom prst="rect">
            <a:avLst/>
          </a:prstGeom>
        </p:spPr>
      </p:pic>
      <p:graphicFrame>
        <p:nvGraphicFramePr>
          <p:cNvPr id="7" name="Diagram 6">
            <a:extLst>
              <a:ext uri="{FF2B5EF4-FFF2-40B4-BE49-F238E27FC236}">
                <a16:creationId xmlns:a16="http://schemas.microsoft.com/office/drawing/2014/main" id="{83D37699-9B10-4731-A4EA-24B1263273FE}"/>
              </a:ext>
            </a:extLst>
          </p:cNvPr>
          <p:cNvGraphicFramePr/>
          <p:nvPr>
            <p:extLst>
              <p:ext uri="{D42A27DB-BD31-4B8C-83A1-F6EECF244321}">
                <p14:modId xmlns:p14="http://schemas.microsoft.com/office/powerpoint/2010/main" val="1096743048"/>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353198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8C4D47-E25B-46ED-88CD-C8F1A8A49F3A}"/>
              </a:ext>
            </a:extLst>
          </p:cNvPr>
          <p:cNvSpPr txBox="1"/>
          <p:nvPr/>
        </p:nvSpPr>
        <p:spPr>
          <a:xfrm>
            <a:off x="58057" y="130629"/>
            <a:ext cx="8955314" cy="646331"/>
          </a:xfrm>
          <a:prstGeom prst="rect">
            <a:avLst/>
          </a:prstGeom>
          <a:noFill/>
        </p:spPr>
        <p:txBody>
          <a:bodyPr wrap="square">
            <a:spAutoFit/>
          </a:bodyPr>
          <a:lstStyle/>
          <a:p>
            <a:r>
              <a:rPr lang="en" sz="3600" dirty="0">
                <a:solidFill>
                  <a:srgbClr val="134F5C"/>
                </a:solidFill>
              </a:rPr>
              <a:t>Evaluation - Visual Models</a:t>
            </a:r>
            <a:endParaRPr lang="en-US" sz="3600" dirty="0"/>
          </a:p>
        </p:txBody>
      </p:sp>
      <p:sp>
        <p:nvSpPr>
          <p:cNvPr id="2" name="Slide Number Placeholder 1">
            <a:extLst>
              <a:ext uri="{FF2B5EF4-FFF2-40B4-BE49-F238E27FC236}">
                <a16:creationId xmlns:a16="http://schemas.microsoft.com/office/drawing/2014/main" id="{5FEC74FE-1808-4A00-B73B-8FADE9BB54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6" name="Picture 5">
            <a:extLst>
              <a:ext uri="{FF2B5EF4-FFF2-40B4-BE49-F238E27FC236}">
                <a16:creationId xmlns:a16="http://schemas.microsoft.com/office/drawing/2014/main" id="{B57DA35D-7EE8-480A-9745-383B097435B7}"/>
              </a:ext>
            </a:extLst>
          </p:cNvPr>
          <p:cNvPicPr>
            <a:picLocks noChangeAspect="1"/>
          </p:cNvPicPr>
          <p:nvPr/>
        </p:nvPicPr>
        <p:blipFill>
          <a:blip r:embed="rId3"/>
          <a:stretch>
            <a:fillRect/>
          </a:stretch>
        </p:blipFill>
        <p:spPr>
          <a:xfrm>
            <a:off x="1398160" y="873002"/>
            <a:ext cx="6347679" cy="3845450"/>
          </a:xfrm>
          <a:prstGeom prst="rect">
            <a:avLst/>
          </a:prstGeom>
        </p:spPr>
      </p:pic>
      <p:graphicFrame>
        <p:nvGraphicFramePr>
          <p:cNvPr id="7" name="Diagram 6">
            <a:extLst>
              <a:ext uri="{FF2B5EF4-FFF2-40B4-BE49-F238E27FC236}">
                <a16:creationId xmlns:a16="http://schemas.microsoft.com/office/drawing/2014/main" id="{E6E2B4E7-3B90-4E8A-A77A-E5E17CA1E94F}"/>
              </a:ext>
            </a:extLst>
          </p:cNvPr>
          <p:cNvGraphicFramePr/>
          <p:nvPr>
            <p:extLst>
              <p:ext uri="{D42A27DB-BD31-4B8C-83A1-F6EECF244321}">
                <p14:modId xmlns:p14="http://schemas.microsoft.com/office/powerpoint/2010/main" val="1096743048"/>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44287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8C4D47-E25B-46ED-88CD-C8F1A8A49F3A}"/>
              </a:ext>
            </a:extLst>
          </p:cNvPr>
          <p:cNvSpPr txBox="1"/>
          <p:nvPr/>
        </p:nvSpPr>
        <p:spPr>
          <a:xfrm>
            <a:off x="94343" y="297036"/>
            <a:ext cx="8955314" cy="646331"/>
          </a:xfrm>
          <a:prstGeom prst="rect">
            <a:avLst/>
          </a:prstGeom>
          <a:noFill/>
        </p:spPr>
        <p:txBody>
          <a:bodyPr wrap="square">
            <a:spAutoFit/>
          </a:bodyPr>
          <a:lstStyle/>
          <a:p>
            <a:r>
              <a:rPr lang="en" sz="3600" dirty="0">
                <a:solidFill>
                  <a:srgbClr val="134F5C"/>
                </a:solidFill>
              </a:rPr>
              <a:t>Pouring Different Shapes </a:t>
            </a:r>
            <a:endParaRPr lang="en-US" sz="3600" dirty="0"/>
          </a:p>
        </p:txBody>
      </p:sp>
      <p:sp>
        <p:nvSpPr>
          <p:cNvPr id="5" name="TextBox 4">
            <a:extLst>
              <a:ext uri="{FF2B5EF4-FFF2-40B4-BE49-F238E27FC236}">
                <a16:creationId xmlns:a16="http://schemas.microsoft.com/office/drawing/2014/main" id="{F9651CF3-5CA6-4481-923C-77D09A0A7C94}"/>
              </a:ext>
            </a:extLst>
          </p:cNvPr>
          <p:cNvSpPr txBox="1"/>
          <p:nvPr/>
        </p:nvSpPr>
        <p:spPr>
          <a:xfrm>
            <a:off x="317109" y="995490"/>
            <a:ext cx="8191500" cy="430573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t>Pouring contents: cuboids, spheres, cylinders </a:t>
            </a:r>
          </a:p>
          <a:p>
            <a:pPr marL="285750" indent="-285750">
              <a:lnSpc>
                <a:spcPct val="200000"/>
              </a:lnSpc>
              <a:buFont typeface="Arial" panose="020B0604020202020204" pitchFamily="34" charset="0"/>
              <a:buChar char="•"/>
            </a:pPr>
            <a:r>
              <a:rPr lang="el-GR" sz="2000" dirty="0"/>
              <a:t>κ</a:t>
            </a:r>
            <a:r>
              <a:rPr lang="en-US" sz="2000" dirty="0"/>
              <a:t> helps reduce the bias but not the variance</a:t>
            </a:r>
          </a:p>
          <a:p>
            <a:pPr marL="285750" indent="-285750">
              <a:lnSpc>
                <a:spcPct val="200000"/>
              </a:lnSpc>
              <a:buFont typeface="Arial" panose="020B0604020202020204" pitchFamily="34" charset="0"/>
              <a:buChar char="•"/>
            </a:pPr>
            <a:r>
              <a:rPr lang="en-US" sz="2000" dirty="0"/>
              <a:t>Visual information contribute to a better performance </a:t>
            </a:r>
          </a:p>
          <a:p>
            <a:pPr marL="285750" indent="-285750">
              <a:lnSpc>
                <a:spcPct val="200000"/>
              </a:lnSpc>
              <a:buFont typeface="Arial" panose="020B0604020202020204" pitchFamily="34" charset="0"/>
              <a:buChar char="•"/>
            </a:pPr>
            <a:endParaRPr lang="en-US" sz="2000" dirty="0"/>
          </a:p>
          <a:p>
            <a:pPr lvl="8">
              <a:lnSpc>
                <a:spcPct val="200000"/>
              </a:lnSpc>
            </a:pPr>
            <a:endParaRPr lang="en-US" sz="2000" dirty="0"/>
          </a:p>
          <a:p>
            <a:pPr>
              <a:lnSpc>
                <a:spcPct val="200000"/>
              </a:lnSpc>
            </a:pPr>
            <a:endParaRPr lang="en-US" sz="2000" dirty="0"/>
          </a:p>
          <a:p>
            <a:pPr marL="285750" indent="-285750">
              <a:lnSpc>
                <a:spcPct val="200000"/>
              </a:lnSpc>
              <a:buFont typeface="Arial" panose="020B0604020202020204" pitchFamily="34" charset="0"/>
              <a:buChar char="•"/>
            </a:pPr>
            <a:endParaRPr lang="en-US" sz="2000" dirty="0"/>
          </a:p>
        </p:txBody>
      </p:sp>
      <p:sp>
        <p:nvSpPr>
          <p:cNvPr id="2" name="Slide Number Placeholder 1">
            <a:extLst>
              <a:ext uri="{FF2B5EF4-FFF2-40B4-BE49-F238E27FC236}">
                <a16:creationId xmlns:a16="http://schemas.microsoft.com/office/drawing/2014/main" id="{A87DD721-8ACD-49C0-9FF0-ECEB174ECC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graphicFrame>
        <p:nvGraphicFramePr>
          <p:cNvPr id="7" name="Diagram 6">
            <a:extLst>
              <a:ext uri="{FF2B5EF4-FFF2-40B4-BE49-F238E27FC236}">
                <a16:creationId xmlns:a16="http://schemas.microsoft.com/office/drawing/2014/main" id="{160AEDAB-0132-4303-8BAF-F3F5878950DB}"/>
              </a:ext>
            </a:extLst>
          </p:cNvPr>
          <p:cNvGraphicFramePr/>
          <p:nvPr>
            <p:extLst>
              <p:ext uri="{D42A27DB-BD31-4B8C-83A1-F6EECF244321}">
                <p14:modId xmlns:p14="http://schemas.microsoft.com/office/powerpoint/2010/main" val="1096743048"/>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8160CAA9-48DE-46AE-9B0C-66F2E530BB08}"/>
              </a:ext>
            </a:extLst>
          </p:cNvPr>
          <p:cNvPicPr>
            <a:picLocks noChangeAspect="1"/>
          </p:cNvPicPr>
          <p:nvPr/>
        </p:nvPicPr>
        <p:blipFill>
          <a:blip r:embed="rId8"/>
          <a:stretch>
            <a:fillRect/>
          </a:stretch>
        </p:blipFill>
        <p:spPr>
          <a:xfrm>
            <a:off x="0" y="2970752"/>
            <a:ext cx="9144000" cy="1802839"/>
          </a:xfrm>
          <a:prstGeom prst="rect">
            <a:avLst/>
          </a:prstGeom>
        </p:spPr>
      </p:pic>
    </p:spTree>
    <p:extLst>
      <p:ext uri="{BB962C8B-B14F-4D97-AF65-F5344CB8AC3E}">
        <p14:creationId xmlns:p14="http://schemas.microsoft.com/office/powerpoint/2010/main" val="1390574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8C4D47-E25B-46ED-88CD-C8F1A8A49F3A}"/>
              </a:ext>
            </a:extLst>
          </p:cNvPr>
          <p:cNvSpPr txBox="1"/>
          <p:nvPr/>
        </p:nvSpPr>
        <p:spPr>
          <a:xfrm>
            <a:off x="0" y="275476"/>
            <a:ext cx="8955314" cy="646331"/>
          </a:xfrm>
          <a:prstGeom prst="rect">
            <a:avLst/>
          </a:prstGeom>
          <a:noFill/>
        </p:spPr>
        <p:txBody>
          <a:bodyPr wrap="square">
            <a:spAutoFit/>
          </a:bodyPr>
          <a:lstStyle/>
          <a:p>
            <a:r>
              <a:rPr lang="en-US" sz="3600" dirty="0">
                <a:solidFill>
                  <a:srgbClr val="134F5C"/>
                </a:solidFill>
              </a:rPr>
              <a:t>Demo: </a:t>
            </a:r>
            <a:r>
              <a:rPr lang="en-US" sz="2400" dirty="0">
                <a:solidFill>
                  <a:srgbClr val="134F5C"/>
                </a:solidFill>
              </a:rPr>
              <a:t>Non-agent control VS Non-visual Model</a:t>
            </a:r>
            <a:endParaRPr lang="en-US" sz="3200" dirty="0"/>
          </a:p>
        </p:txBody>
      </p:sp>
      <p:sp>
        <p:nvSpPr>
          <p:cNvPr id="7" name="TextBox 6">
            <a:extLst>
              <a:ext uri="{FF2B5EF4-FFF2-40B4-BE49-F238E27FC236}">
                <a16:creationId xmlns:a16="http://schemas.microsoft.com/office/drawing/2014/main" id="{A160CF3C-DB39-491D-88A9-66808DAE34A5}"/>
              </a:ext>
            </a:extLst>
          </p:cNvPr>
          <p:cNvSpPr txBox="1"/>
          <p:nvPr/>
        </p:nvSpPr>
        <p:spPr>
          <a:xfrm>
            <a:off x="2663633" y="3958029"/>
            <a:ext cx="8844462" cy="738664"/>
          </a:xfrm>
          <a:prstGeom prst="rect">
            <a:avLst/>
          </a:prstGeom>
          <a:noFill/>
        </p:spPr>
        <p:txBody>
          <a:bodyPr wrap="square" rtlCol="0">
            <a:spAutoFit/>
          </a:bodyPr>
          <a:lstStyle/>
          <a:p>
            <a:r>
              <a:rPr lang="en-US" dirty="0"/>
              <a:t>Not controlled by the agent(left)             Controlled by the non-visual agent(right)</a:t>
            </a:r>
          </a:p>
          <a:p>
            <a:r>
              <a:rPr lang="en-US" dirty="0"/>
              <a:t>	</a:t>
            </a:r>
          </a:p>
          <a:p>
            <a:r>
              <a:rPr lang="en-US" dirty="0"/>
              <a:t> </a:t>
            </a:r>
          </a:p>
        </p:txBody>
      </p:sp>
      <p:sp>
        <p:nvSpPr>
          <p:cNvPr id="11" name="TextBox 10">
            <a:extLst>
              <a:ext uri="{FF2B5EF4-FFF2-40B4-BE49-F238E27FC236}">
                <a16:creationId xmlns:a16="http://schemas.microsoft.com/office/drawing/2014/main" id="{CF9516D9-203F-49AD-859C-90B88F4D9411}"/>
              </a:ext>
            </a:extLst>
          </p:cNvPr>
          <p:cNvSpPr txBox="1"/>
          <p:nvPr/>
        </p:nvSpPr>
        <p:spPr>
          <a:xfrm>
            <a:off x="2402658" y="1242853"/>
            <a:ext cx="8844462" cy="338554"/>
          </a:xfrm>
          <a:prstGeom prst="rect">
            <a:avLst/>
          </a:prstGeom>
          <a:noFill/>
        </p:spPr>
        <p:txBody>
          <a:bodyPr wrap="square" rtlCol="0">
            <a:spAutoFit/>
          </a:bodyPr>
          <a:lstStyle/>
          <a:p>
            <a:r>
              <a:rPr lang="en-US" sz="1600" dirty="0"/>
              <a:t>Pouring 35 cubes with fixed rotation velocity</a:t>
            </a:r>
          </a:p>
        </p:txBody>
      </p:sp>
      <p:sp>
        <p:nvSpPr>
          <p:cNvPr id="2" name="Slide Number Placeholder 1">
            <a:extLst>
              <a:ext uri="{FF2B5EF4-FFF2-40B4-BE49-F238E27FC236}">
                <a16:creationId xmlns:a16="http://schemas.microsoft.com/office/drawing/2014/main" id="{1CAE6503-C3A9-49F2-9A9A-B2101E886A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graphicFrame>
        <p:nvGraphicFramePr>
          <p:cNvPr id="8" name="Diagram 7">
            <a:extLst>
              <a:ext uri="{FF2B5EF4-FFF2-40B4-BE49-F238E27FC236}">
                <a16:creationId xmlns:a16="http://schemas.microsoft.com/office/drawing/2014/main" id="{1FFE696B-15F8-4278-817C-59AB70010454}"/>
              </a:ext>
            </a:extLst>
          </p:cNvPr>
          <p:cNvGraphicFramePr/>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device&#10;&#10;Description automatically generated">
            <a:extLst>
              <a:ext uri="{FF2B5EF4-FFF2-40B4-BE49-F238E27FC236}">
                <a16:creationId xmlns:a16="http://schemas.microsoft.com/office/drawing/2014/main" id="{F6AEC8CA-D2BD-4456-B7BD-EEFB02B927A3}"/>
              </a:ext>
            </a:extLst>
          </p:cNvPr>
          <p:cNvPicPr>
            <a:picLocks noChangeAspect="1"/>
          </p:cNvPicPr>
          <p:nvPr/>
        </p:nvPicPr>
        <p:blipFill>
          <a:blip r:embed="rId8"/>
          <a:stretch>
            <a:fillRect/>
          </a:stretch>
        </p:blipFill>
        <p:spPr>
          <a:xfrm>
            <a:off x="216055" y="2063185"/>
            <a:ext cx="2186603" cy="1408211"/>
          </a:xfrm>
          <a:prstGeom prst="rect">
            <a:avLst/>
          </a:prstGeom>
        </p:spPr>
      </p:pic>
      <p:pic>
        <p:nvPicPr>
          <p:cNvPr id="6" name="Picture 5" descr="A picture containing LEGO, toy&#10;&#10;Description automatically generated">
            <a:extLst>
              <a:ext uri="{FF2B5EF4-FFF2-40B4-BE49-F238E27FC236}">
                <a16:creationId xmlns:a16="http://schemas.microsoft.com/office/drawing/2014/main" id="{2ECBCCE7-A7AC-401C-B413-996672BD7B36}"/>
              </a:ext>
            </a:extLst>
          </p:cNvPr>
          <p:cNvPicPr>
            <a:picLocks noChangeAspect="1"/>
          </p:cNvPicPr>
          <p:nvPr/>
        </p:nvPicPr>
        <p:blipFill rotWithShape="1">
          <a:blip r:embed="rId9"/>
          <a:srcRect l="-285" t="20157" b="9761"/>
          <a:stretch/>
        </p:blipFill>
        <p:spPr>
          <a:xfrm>
            <a:off x="2839479" y="1695486"/>
            <a:ext cx="5755821" cy="2262543"/>
          </a:xfrm>
          <a:prstGeom prst="rect">
            <a:avLst/>
          </a:prstGeom>
        </p:spPr>
      </p:pic>
    </p:spTree>
    <p:extLst>
      <p:ext uri="{BB962C8B-B14F-4D97-AF65-F5344CB8AC3E}">
        <p14:creationId xmlns:p14="http://schemas.microsoft.com/office/powerpoint/2010/main" val="2682961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B0C72C-0961-482E-B7A1-0B19E1F16A4D}"/>
              </a:ext>
            </a:extLst>
          </p:cNvPr>
          <p:cNvSpPr txBox="1"/>
          <p:nvPr/>
        </p:nvSpPr>
        <p:spPr>
          <a:xfrm>
            <a:off x="526657" y="49966"/>
            <a:ext cx="8955314" cy="646331"/>
          </a:xfrm>
          <a:prstGeom prst="rect">
            <a:avLst/>
          </a:prstGeom>
          <a:noFill/>
        </p:spPr>
        <p:txBody>
          <a:bodyPr wrap="square">
            <a:spAutoFit/>
          </a:bodyPr>
          <a:lstStyle/>
          <a:p>
            <a:r>
              <a:rPr lang="en-US" sz="3600" dirty="0">
                <a:solidFill>
                  <a:srgbClr val="134F5C"/>
                </a:solidFill>
              </a:rPr>
              <a:t>Demo: </a:t>
            </a:r>
            <a:r>
              <a:rPr lang="en-US" sz="2400" dirty="0">
                <a:solidFill>
                  <a:srgbClr val="134F5C"/>
                </a:solidFill>
              </a:rPr>
              <a:t>Non-visual Model VS Visual Model</a:t>
            </a:r>
            <a:endParaRPr lang="en-US" sz="3200" dirty="0"/>
          </a:p>
        </p:txBody>
      </p:sp>
      <p:sp>
        <p:nvSpPr>
          <p:cNvPr id="2" name="Slide Number Placeholder 1">
            <a:extLst>
              <a:ext uri="{FF2B5EF4-FFF2-40B4-BE49-F238E27FC236}">
                <a16:creationId xmlns:a16="http://schemas.microsoft.com/office/drawing/2014/main" id="{828A1EC5-D059-4355-9A19-58EE0B5D21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graphicFrame>
        <p:nvGraphicFramePr>
          <p:cNvPr id="9" name="Diagram 8">
            <a:extLst>
              <a:ext uri="{FF2B5EF4-FFF2-40B4-BE49-F238E27FC236}">
                <a16:creationId xmlns:a16="http://schemas.microsoft.com/office/drawing/2014/main" id="{137699CB-7895-4B3C-A899-4D9036E74D7D}"/>
              </a:ext>
            </a:extLst>
          </p:cNvPr>
          <p:cNvGraphicFramePr/>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Chart&#10;&#10;Description automatically generated">
            <a:extLst>
              <a:ext uri="{FF2B5EF4-FFF2-40B4-BE49-F238E27FC236}">
                <a16:creationId xmlns:a16="http://schemas.microsoft.com/office/drawing/2014/main" id="{5EF2A905-BBA4-4F23-83F8-546D29D9B6C6}"/>
              </a:ext>
            </a:extLst>
          </p:cNvPr>
          <p:cNvPicPr>
            <a:picLocks noChangeAspect="1"/>
          </p:cNvPicPr>
          <p:nvPr/>
        </p:nvPicPr>
        <p:blipFill>
          <a:blip r:embed="rId8"/>
          <a:stretch>
            <a:fillRect/>
          </a:stretch>
        </p:blipFill>
        <p:spPr>
          <a:xfrm>
            <a:off x="601019" y="2571750"/>
            <a:ext cx="3067484" cy="2279747"/>
          </a:xfrm>
          <a:prstGeom prst="rect">
            <a:avLst/>
          </a:prstGeom>
        </p:spPr>
      </p:pic>
      <p:sp>
        <p:nvSpPr>
          <p:cNvPr id="3" name="TextBox 2">
            <a:extLst>
              <a:ext uri="{FF2B5EF4-FFF2-40B4-BE49-F238E27FC236}">
                <a16:creationId xmlns:a16="http://schemas.microsoft.com/office/drawing/2014/main" id="{AFBB9016-DF83-4AC9-86D5-820A7161E9DA}"/>
              </a:ext>
            </a:extLst>
          </p:cNvPr>
          <p:cNvSpPr txBox="1"/>
          <p:nvPr/>
        </p:nvSpPr>
        <p:spPr>
          <a:xfrm>
            <a:off x="2948078" y="626014"/>
            <a:ext cx="3143809" cy="307777"/>
          </a:xfrm>
          <a:prstGeom prst="rect">
            <a:avLst/>
          </a:prstGeom>
          <a:noFill/>
        </p:spPr>
        <p:txBody>
          <a:bodyPr wrap="none" rtlCol="0">
            <a:spAutoFit/>
          </a:bodyPr>
          <a:lstStyle/>
          <a:p>
            <a:r>
              <a:rPr lang="en-US" dirty="0"/>
              <a:t>10s			7s</a:t>
            </a:r>
          </a:p>
        </p:txBody>
      </p:sp>
      <p:pic>
        <p:nvPicPr>
          <p:cNvPr id="6" name="Picture 5" descr="A picture containing text, toy, screenshot&#10;&#10;Description automatically generated">
            <a:extLst>
              <a:ext uri="{FF2B5EF4-FFF2-40B4-BE49-F238E27FC236}">
                <a16:creationId xmlns:a16="http://schemas.microsoft.com/office/drawing/2014/main" id="{64B841AD-D113-4EE2-82CA-E046F3DFD125}"/>
              </a:ext>
            </a:extLst>
          </p:cNvPr>
          <p:cNvPicPr>
            <a:picLocks noChangeAspect="1"/>
          </p:cNvPicPr>
          <p:nvPr/>
        </p:nvPicPr>
        <p:blipFill rotWithShape="1">
          <a:blip r:embed="rId9"/>
          <a:srcRect t="17154" b="18382"/>
          <a:stretch/>
        </p:blipFill>
        <p:spPr>
          <a:xfrm>
            <a:off x="-2251788" y="820587"/>
            <a:ext cx="9811766" cy="3624993"/>
          </a:xfrm>
          <a:prstGeom prst="rect">
            <a:avLst/>
          </a:prstGeom>
        </p:spPr>
      </p:pic>
      <p:pic>
        <p:nvPicPr>
          <p:cNvPr id="8" name="Picture 7" descr="Chart, scatter chart&#10;&#10;Description automatically generated">
            <a:extLst>
              <a:ext uri="{FF2B5EF4-FFF2-40B4-BE49-F238E27FC236}">
                <a16:creationId xmlns:a16="http://schemas.microsoft.com/office/drawing/2014/main" id="{D4807D2C-A97C-4D4D-BC6B-BC46DA1F9B31}"/>
              </a:ext>
            </a:extLst>
          </p:cNvPr>
          <p:cNvPicPr>
            <a:picLocks noChangeAspect="1"/>
          </p:cNvPicPr>
          <p:nvPr/>
        </p:nvPicPr>
        <p:blipFill>
          <a:blip r:embed="rId10"/>
          <a:stretch>
            <a:fillRect/>
          </a:stretch>
        </p:blipFill>
        <p:spPr>
          <a:xfrm>
            <a:off x="5719066" y="2658011"/>
            <a:ext cx="2964592" cy="2193485"/>
          </a:xfrm>
          <a:prstGeom prst="rect">
            <a:avLst/>
          </a:prstGeom>
        </p:spPr>
      </p:pic>
      <mc:AlternateContent xmlns:mc="http://schemas.openxmlformats.org/markup-compatibility/2006">
        <mc:Choice xmlns:p14="http://schemas.microsoft.com/office/powerpoint/2010/main" Requires="p14">
          <p:contentPart p14:bwMode="auto" r:id="rId11">
            <p14:nvContentPartPr>
              <p14:cNvPr id="4" name="Ink 3">
                <a:extLst>
                  <a:ext uri="{FF2B5EF4-FFF2-40B4-BE49-F238E27FC236}">
                    <a16:creationId xmlns:a16="http://schemas.microsoft.com/office/drawing/2014/main" id="{96DDB685-CD2E-4BF7-821D-BE4A0A9856AB}"/>
                  </a:ext>
                </a:extLst>
              </p14:cNvPr>
              <p14:cNvContentPartPr/>
              <p14:nvPr/>
            </p14:nvContentPartPr>
            <p14:xfrm>
              <a:off x="-628354" y="2097549"/>
              <a:ext cx="893160" cy="1230120"/>
            </p14:xfrm>
          </p:contentPart>
        </mc:Choice>
        <mc:Fallback>
          <p:pic>
            <p:nvPicPr>
              <p:cNvPr id="4" name="Ink 3">
                <a:extLst>
                  <a:ext uri="{FF2B5EF4-FFF2-40B4-BE49-F238E27FC236}">
                    <a16:creationId xmlns:a16="http://schemas.microsoft.com/office/drawing/2014/main" id="{96DDB685-CD2E-4BF7-821D-BE4A0A9856AB}"/>
                  </a:ext>
                </a:extLst>
              </p:cNvPr>
              <p:cNvPicPr/>
              <p:nvPr/>
            </p:nvPicPr>
            <p:blipFill>
              <a:blip r:embed="rId12"/>
              <a:stretch>
                <a:fillRect/>
              </a:stretch>
            </p:blipFill>
            <p:spPr>
              <a:xfrm>
                <a:off x="-637354" y="2088549"/>
                <a:ext cx="910800" cy="12477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 name="Ink 4">
                <a:extLst>
                  <a:ext uri="{FF2B5EF4-FFF2-40B4-BE49-F238E27FC236}">
                    <a16:creationId xmlns:a16="http://schemas.microsoft.com/office/drawing/2014/main" id="{5CEF3FCA-E71C-4B0F-A64C-02AB6B31361A}"/>
                  </a:ext>
                </a:extLst>
              </p14:cNvPr>
              <p14:cNvContentPartPr/>
              <p14:nvPr/>
            </p14:nvContentPartPr>
            <p14:xfrm>
              <a:off x="-462034" y="2012589"/>
              <a:ext cx="1075680" cy="946440"/>
            </p14:xfrm>
          </p:contentPart>
        </mc:Choice>
        <mc:Fallback>
          <p:pic>
            <p:nvPicPr>
              <p:cNvPr id="5" name="Ink 4">
                <a:extLst>
                  <a:ext uri="{FF2B5EF4-FFF2-40B4-BE49-F238E27FC236}">
                    <a16:creationId xmlns:a16="http://schemas.microsoft.com/office/drawing/2014/main" id="{5CEF3FCA-E71C-4B0F-A64C-02AB6B31361A}"/>
                  </a:ext>
                </a:extLst>
              </p:cNvPr>
              <p:cNvPicPr/>
              <p:nvPr/>
            </p:nvPicPr>
            <p:blipFill>
              <a:blip r:embed="rId14"/>
              <a:stretch>
                <a:fillRect/>
              </a:stretch>
            </p:blipFill>
            <p:spPr>
              <a:xfrm>
                <a:off x="-515674" y="1904949"/>
                <a:ext cx="1183320" cy="1162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33ACD8F1-1CAC-4F7C-A371-F661470EF830}"/>
                  </a:ext>
                </a:extLst>
              </p14:cNvPr>
              <p14:cNvContentPartPr/>
              <p14:nvPr/>
            </p14:nvContentPartPr>
            <p14:xfrm>
              <a:off x="-740314" y="2194389"/>
              <a:ext cx="392760" cy="951840"/>
            </p14:xfrm>
          </p:contentPart>
        </mc:Choice>
        <mc:Fallback>
          <p:pic>
            <p:nvPicPr>
              <p:cNvPr id="11" name="Ink 10">
                <a:extLst>
                  <a:ext uri="{FF2B5EF4-FFF2-40B4-BE49-F238E27FC236}">
                    <a16:creationId xmlns:a16="http://schemas.microsoft.com/office/drawing/2014/main" id="{33ACD8F1-1CAC-4F7C-A371-F661470EF830}"/>
                  </a:ext>
                </a:extLst>
              </p:cNvPr>
              <p:cNvPicPr/>
              <p:nvPr/>
            </p:nvPicPr>
            <p:blipFill>
              <a:blip r:embed="rId16"/>
              <a:stretch>
                <a:fillRect/>
              </a:stretch>
            </p:blipFill>
            <p:spPr>
              <a:xfrm>
                <a:off x="-794314" y="2086389"/>
                <a:ext cx="500400" cy="1167480"/>
              </a:xfrm>
              <a:prstGeom prst="rect">
                <a:avLst/>
              </a:prstGeom>
            </p:spPr>
          </p:pic>
        </mc:Fallback>
      </mc:AlternateContent>
    </p:spTree>
    <p:extLst>
      <p:ext uri="{BB962C8B-B14F-4D97-AF65-F5344CB8AC3E}">
        <p14:creationId xmlns:p14="http://schemas.microsoft.com/office/powerpoint/2010/main" val="29378763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8C4D47-E25B-46ED-88CD-C8F1A8A49F3A}"/>
              </a:ext>
            </a:extLst>
          </p:cNvPr>
          <p:cNvSpPr txBox="1"/>
          <p:nvPr/>
        </p:nvSpPr>
        <p:spPr>
          <a:xfrm>
            <a:off x="188686" y="154207"/>
            <a:ext cx="8955314" cy="646331"/>
          </a:xfrm>
          <a:prstGeom prst="rect">
            <a:avLst/>
          </a:prstGeom>
          <a:noFill/>
        </p:spPr>
        <p:txBody>
          <a:bodyPr wrap="square">
            <a:spAutoFit/>
          </a:bodyPr>
          <a:lstStyle/>
          <a:p>
            <a:r>
              <a:rPr lang="en-US" sz="3600" dirty="0">
                <a:solidFill>
                  <a:srgbClr val="134F5C"/>
                </a:solidFill>
              </a:rPr>
              <a:t>Demo: </a:t>
            </a:r>
            <a:r>
              <a:rPr lang="en-US" sz="2400" dirty="0">
                <a:solidFill>
                  <a:srgbClr val="134F5C"/>
                </a:solidFill>
              </a:rPr>
              <a:t>Random location</a:t>
            </a:r>
            <a:endParaRPr lang="en-US" sz="3200" dirty="0"/>
          </a:p>
        </p:txBody>
      </p:sp>
      <p:pic>
        <p:nvPicPr>
          <p:cNvPr id="10" name="Picture 9" descr="A picture containing text&#10;&#10;Description automatically generated">
            <a:extLst>
              <a:ext uri="{FF2B5EF4-FFF2-40B4-BE49-F238E27FC236}">
                <a16:creationId xmlns:a16="http://schemas.microsoft.com/office/drawing/2014/main" id="{A24D7B8F-9A0A-4D59-B0B6-EE59A1B291CC}"/>
              </a:ext>
            </a:extLst>
          </p:cNvPr>
          <p:cNvPicPr>
            <a:picLocks noChangeAspect="1"/>
          </p:cNvPicPr>
          <p:nvPr/>
        </p:nvPicPr>
        <p:blipFill rotWithShape="1">
          <a:blip r:embed="rId3"/>
          <a:srcRect l="1" t="21042" r="177" b="22445"/>
          <a:stretch/>
        </p:blipFill>
        <p:spPr>
          <a:xfrm>
            <a:off x="1459523" y="827010"/>
            <a:ext cx="5741378" cy="1900473"/>
          </a:xfrm>
          <a:prstGeom prst="rect">
            <a:avLst/>
          </a:prstGeom>
        </p:spPr>
      </p:pic>
      <p:sp>
        <p:nvSpPr>
          <p:cNvPr id="2" name="Slide Number Placeholder 1">
            <a:extLst>
              <a:ext uri="{FF2B5EF4-FFF2-40B4-BE49-F238E27FC236}">
                <a16:creationId xmlns:a16="http://schemas.microsoft.com/office/drawing/2014/main" id="{1CAE6503-C3A9-49F2-9A9A-B2101E886A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graphicFrame>
        <p:nvGraphicFramePr>
          <p:cNvPr id="8" name="Diagram 7">
            <a:extLst>
              <a:ext uri="{FF2B5EF4-FFF2-40B4-BE49-F238E27FC236}">
                <a16:creationId xmlns:a16="http://schemas.microsoft.com/office/drawing/2014/main" id="{1FFE696B-15F8-4278-817C-59AB70010454}"/>
              </a:ext>
            </a:extLst>
          </p:cNvPr>
          <p:cNvGraphicFramePr/>
          <p:nvPr>
            <p:extLst>
              <p:ext uri="{D42A27DB-BD31-4B8C-83A1-F6EECF244321}">
                <p14:modId xmlns:p14="http://schemas.microsoft.com/office/powerpoint/2010/main" val="1096743048"/>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Picture 11" descr="Diagram&#10;&#10;Description automatically generated">
            <a:extLst>
              <a:ext uri="{FF2B5EF4-FFF2-40B4-BE49-F238E27FC236}">
                <a16:creationId xmlns:a16="http://schemas.microsoft.com/office/drawing/2014/main" id="{6E1BDBDF-6EE9-49FF-A608-E9B971C1115A}"/>
              </a:ext>
            </a:extLst>
          </p:cNvPr>
          <p:cNvPicPr>
            <a:picLocks noChangeAspect="1"/>
          </p:cNvPicPr>
          <p:nvPr/>
        </p:nvPicPr>
        <p:blipFill rotWithShape="1">
          <a:blip r:embed="rId9"/>
          <a:srcRect l="270" t="21955" r="135" b="19003"/>
          <a:stretch/>
        </p:blipFill>
        <p:spPr>
          <a:xfrm>
            <a:off x="1538654" y="2571750"/>
            <a:ext cx="5662247" cy="1879939"/>
          </a:xfrm>
          <a:prstGeom prst="rect">
            <a:avLst/>
          </a:prstGeom>
        </p:spPr>
      </p:pic>
      <p:sp>
        <p:nvSpPr>
          <p:cNvPr id="4" name="TextBox 3">
            <a:extLst>
              <a:ext uri="{FF2B5EF4-FFF2-40B4-BE49-F238E27FC236}">
                <a16:creationId xmlns:a16="http://schemas.microsoft.com/office/drawing/2014/main" id="{656759F1-3740-4FEC-A21C-E67A3914AF86}"/>
              </a:ext>
            </a:extLst>
          </p:cNvPr>
          <p:cNvSpPr txBox="1"/>
          <p:nvPr/>
        </p:nvSpPr>
        <p:spPr>
          <a:xfrm>
            <a:off x="1538654" y="4472223"/>
            <a:ext cx="6718506" cy="307777"/>
          </a:xfrm>
          <a:prstGeom prst="rect">
            <a:avLst/>
          </a:prstGeom>
          <a:noFill/>
        </p:spPr>
        <p:txBody>
          <a:bodyPr wrap="none" rtlCol="0">
            <a:spAutoFit/>
          </a:bodyPr>
          <a:lstStyle/>
          <a:p>
            <a:r>
              <a:rPr lang="en-US" dirty="0"/>
              <a:t>Non-agent                                         Non-visual Model(top) &amp; Visual Model(bottom)</a:t>
            </a:r>
          </a:p>
        </p:txBody>
      </p:sp>
    </p:spTree>
    <p:extLst>
      <p:ext uri="{BB962C8B-B14F-4D97-AF65-F5344CB8AC3E}">
        <p14:creationId xmlns:p14="http://schemas.microsoft.com/office/powerpoint/2010/main" val="13532825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4"/>
          <p:cNvSpPr txBox="1">
            <a:spLocks noGrp="1"/>
          </p:cNvSpPr>
          <p:nvPr>
            <p:ph type="title"/>
          </p:nvPr>
        </p:nvSpPr>
        <p:spPr>
          <a:xfrm>
            <a:off x="189500" y="278575"/>
            <a:ext cx="899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solidFill>
                  <a:srgbClr val="134F5C"/>
                </a:solidFill>
              </a:rPr>
              <a:t>Limitations and Future Development</a:t>
            </a:r>
            <a:endParaRPr sz="4000" dirty="0">
              <a:solidFill>
                <a:srgbClr val="134F5C"/>
              </a:solidFill>
            </a:endParaRPr>
          </a:p>
        </p:txBody>
      </p:sp>
      <p:sp>
        <p:nvSpPr>
          <p:cNvPr id="259" name="Google Shape;259;p44"/>
          <p:cNvSpPr txBox="1">
            <a:spLocks noGrp="1"/>
          </p:cNvSpPr>
          <p:nvPr>
            <p:ph type="body" idx="1"/>
          </p:nvPr>
        </p:nvSpPr>
        <p:spPr>
          <a:xfrm>
            <a:off x="311700" y="1222813"/>
            <a:ext cx="8520600" cy="3416400"/>
          </a:xfrm>
          <a:prstGeom prst="rect">
            <a:avLst/>
          </a:prstGeom>
        </p:spPr>
        <p:txBody>
          <a:bodyPr spcFirstLastPara="1" wrap="square" lIns="91425" tIns="91425" rIns="91425" bIns="91425" anchor="t" anchorCtr="0">
            <a:normAutofit fontScale="92500"/>
          </a:bodyPr>
          <a:lstStyle/>
          <a:p>
            <a:pPr marL="114300" lvl="0" indent="0" algn="l" rtl="0">
              <a:lnSpc>
                <a:spcPct val="100000"/>
              </a:lnSpc>
              <a:spcBef>
                <a:spcPts val="0"/>
              </a:spcBef>
              <a:spcAft>
                <a:spcPts val="0"/>
              </a:spcAft>
              <a:buClr>
                <a:schemeClr val="dk1"/>
              </a:buClr>
              <a:buSzPts val="1800"/>
              <a:buNone/>
            </a:pPr>
            <a:endParaRPr sz="2400" dirty="0">
              <a:solidFill>
                <a:schemeClr val="dk1"/>
              </a:solidFill>
            </a:endParaRPr>
          </a:p>
          <a:p>
            <a:pPr indent="-317500">
              <a:lnSpc>
                <a:spcPct val="150000"/>
              </a:lnSpc>
              <a:buClr>
                <a:schemeClr val="dk1"/>
              </a:buClr>
              <a:buSzPts val="1400"/>
              <a:buChar char="○"/>
            </a:pPr>
            <a:r>
              <a:rPr lang="en" sz="2400" dirty="0">
                <a:solidFill>
                  <a:schemeClr val="dk1"/>
                </a:solidFill>
                <a:highlight>
                  <a:srgbClr val="FFFFFF"/>
                </a:highlight>
              </a:rPr>
              <a:t>Different objects, flat objects (fried egg), polyhedrons (nuts)</a:t>
            </a:r>
            <a:endParaRPr sz="2400" dirty="0">
              <a:solidFill>
                <a:schemeClr val="dk1"/>
              </a:solidFill>
              <a:highlight>
                <a:srgbClr val="FFFFFF"/>
              </a:highlight>
            </a:endParaRPr>
          </a:p>
          <a:p>
            <a:pPr indent="-317500">
              <a:lnSpc>
                <a:spcPct val="200000"/>
              </a:lnSpc>
              <a:buClr>
                <a:schemeClr val="dk1"/>
              </a:buClr>
              <a:buSzPts val="1400"/>
              <a:buChar char="○"/>
            </a:pPr>
            <a:r>
              <a:rPr lang="en" sz="2400" dirty="0">
                <a:solidFill>
                  <a:schemeClr val="dk1"/>
                </a:solidFill>
                <a:highlight>
                  <a:srgbClr val="FFFFFF"/>
                </a:highlight>
              </a:rPr>
              <a:t>Different pouring containers and target container</a:t>
            </a:r>
          </a:p>
          <a:p>
            <a:pPr indent="-317500">
              <a:lnSpc>
                <a:spcPct val="200000"/>
              </a:lnSpc>
              <a:buClr>
                <a:schemeClr val="dk1"/>
              </a:buClr>
              <a:buSzPts val="1400"/>
              <a:buChar char="○"/>
            </a:pPr>
            <a:r>
              <a:rPr lang="en" sz="2400" dirty="0">
                <a:solidFill>
                  <a:schemeClr val="dk1"/>
                </a:solidFill>
                <a:highlight>
                  <a:srgbClr val="FFFFFF"/>
                </a:highlight>
              </a:rPr>
              <a:t>Different frictions between objects  </a:t>
            </a:r>
          </a:p>
          <a:p>
            <a:pPr indent="-317500">
              <a:lnSpc>
                <a:spcPct val="200000"/>
              </a:lnSpc>
              <a:buClr>
                <a:schemeClr val="dk1"/>
              </a:buClr>
              <a:buSzPts val="1400"/>
              <a:buChar char="○"/>
            </a:pPr>
            <a:r>
              <a:rPr lang="en" sz="2400" dirty="0">
                <a:solidFill>
                  <a:schemeClr val="dk1"/>
                </a:solidFill>
                <a:highlight>
                  <a:srgbClr val="FFFFFF"/>
                </a:highlight>
              </a:rPr>
              <a:t>Custom pouring amount  </a:t>
            </a:r>
            <a:endParaRPr sz="2400" dirty="0">
              <a:solidFill>
                <a:schemeClr val="dk1"/>
              </a:solidFill>
              <a:highlight>
                <a:srgbClr val="FFFFFF"/>
              </a:highlight>
            </a:endParaRPr>
          </a:p>
        </p:txBody>
      </p:sp>
      <p:sp>
        <p:nvSpPr>
          <p:cNvPr id="2" name="Slide Number Placeholder 1">
            <a:extLst>
              <a:ext uri="{FF2B5EF4-FFF2-40B4-BE49-F238E27FC236}">
                <a16:creationId xmlns:a16="http://schemas.microsoft.com/office/drawing/2014/main" id="{5E2F3900-36C9-4C8F-83C6-7B750FC25C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graphicFrame>
        <p:nvGraphicFramePr>
          <p:cNvPr id="6" name="Diagram 5">
            <a:extLst>
              <a:ext uri="{FF2B5EF4-FFF2-40B4-BE49-F238E27FC236}">
                <a16:creationId xmlns:a16="http://schemas.microsoft.com/office/drawing/2014/main" id="{5BD0D205-26E7-42D0-A8C7-6A20A2445D32}"/>
              </a:ext>
            </a:extLst>
          </p:cNvPr>
          <p:cNvGraphicFramePr/>
          <p:nvPr>
            <p:extLst>
              <p:ext uri="{D42A27DB-BD31-4B8C-83A1-F6EECF244321}">
                <p14:modId xmlns:p14="http://schemas.microsoft.com/office/powerpoint/2010/main" val="638736788"/>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5"/>
          <p:cNvSpPr txBox="1">
            <a:spLocks noGrp="1"/>
          </p:cNvSpPr>
          <p:nvPr>
            <p:ph type="title"/>
          </p:nvPr>
        </p:nvSpPr>
        <p:spPr>
          <a:xfrm>
            <a:off x="251550" y="19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650" dirty="0">
                <a:solidFill>
                  <a:srgbClr val="134F5C"/>
                </a:solidFill>
              </a:rPr>
              <a:t>Conclusion</a:t>
            </a:r>
            <a:endParaRPr sz="4650" dirty="0">
              <a:solidFill>
                <a:srgbClr val="134F5C"/>
              </a:solidFill>
            </a:endParaRPr>
          </a:p>
        </p:txBody>
      </p:sp>
      <p:sp>
        <p:nvSpPr>
          <p:cNvPr id="265" name="Google Shape;265;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US" sz="2000" dirty="0"/>
              <a:t>We propose a reinforcement learning method to control robots to pour solid object with spillage avoidance</a:t>
            </a:r>
          </a:p>
          <a:p>
            <a:pPr marL="285750" indent="-285750">
              <a:spcAft>
                <a:spcPts val="1200"/>
              </a:spcAft>
            </a:pPr>
            <a:r>
              <a:rPr lang="en-US" sz="2000" dirty="0"/>
              <a:t>The models can accomplish the task with and without visual assistants  </a:t>
            </a:r>
          </a:p>
          <a:p>
            <a:pPr marL="285750" indent="-285750">
              <a:spcAft>
                <a:spcPts val="1200"/>
              </a:spcAft>
            </a:pPr>
            <a:r>
              <a:rPr lang="en-US" sz="2000" dirty="0"/>
              <a:t>Promising future research direction</a:t>
            </a:r>
          </a:p>
          <a:p>
            <a:pPr marL="742950" lvl="1" indent="-285750">
              <a:spcAft>
                <a:spcPts val="1200"/>
              </a:spcAft>
            </a:pPr>
            <a:r>
              <a:rPr lang="en-US" sz="1600" dirty="0"/>
              <a:t>Pouring objects in different shapes</a:t>
            </a:r>
          </a:p>
          <a:p>
            <a:pPr marL="742950" lvl="1" indent="-285750">
              <a:spcAft>
                <a:spcPts val="1200"/>
              </a:spcAft>
            </a:pPr>
            <a:r>
              <a:rPr lang="en-US" sz="1600" dirty="0"/>
              <a:t>Pouring to an exact amount  </a:t>
            </a:r>
            <a:endParaRPr sz="1600" dirty="0"/>
          </a:p>
        </p:txBody>
      </p:sp>
      <p:sp>
        <p:nvSpPr>
          <p:cNvPr id="2" name="Slide Number Placeholder 1">
            <a:extLst>
              <a:ext uri="{FF2B5EF4-FFF2-40B4-BE49-F238E27FC236}">
                <a16:creationId xmlns:a16="http://schemas.microsoft.com/office/drawing/2014/main" id="{A84DD46A-4F69-496D-8072-6E02D97978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graphicFrame>
        <p:nvGraphicFramePr>
          <p:cNvPr id="6" name="Diagram 5">
            <a:extLst>
              <a:ext uri="{FF2B5EF4-FFF2-40B4-BE49-F238E27FC236}">
                <a16:creationId xmlns:a16="http://schemas.microsoft.com/office/drawing/2014/main" id="{A28708AB-3B07-40AE-A875-6BE43845D759}"/>
              </a:ext>
            </a:extLst>
          </p:cNvPr>
          <p:cNvGraphicFramePr/>
          <p:nvPr>
            <p:extLst>
              <p:ext uri="{D42A27DB-BD31-4B8C-83A1-F6EECF244321}">
                <p14:modId xmlns:p14="http://schemas.microsoft.com/office/powerpoint/2010/main" val="15156264"/>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ctrTitle"/>
          </p:nvPr>
        </p:nvSpPr>
        <p:spPr>
          <a:xfrm>
            <a:off x="150979" y="85700"/>
            <a:ext cx="3996000" cy="8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dirty="0">
                <a:solidFill>
                  <a:srgbClr val="134F5C"/>
                </a:solidFill>
              </a:rPr>
              <a:t>Related Work</a:t>
            </a:r>
            <a:endParaRPr sz="4400" dirty="0">
              <a:solidFill>
                <a:srgbClr val="134F5C"/>
              </a:solidFill>
            </a:endParaRPr>
          </a:p>
        </p:txBody>
      </p:sp>
      <p:sp>
        <p:nvSpPr>
          <p:cNvPr id="78" name="Google Shape;78;p17"/>
          <p:cNvSpPr txBox="1">
            <a:spLocks noGrp="1"/>
          </p:cNvSpPr>
          <p:nvPr>
            <p:ph type="subTitle" idx="1"/>
          </p:nvPr>
        </p:nvSpPr>
        <p:spPr>
          <a:xfrm>
            <a:off x="150979" y="1219199"/>
            <a:ext cx="8810141" cy="3539067"/>
          </a:xfrm>
          <a:prstGeom prst="rect">
            <a:avLst/>
          </a:prstGeom>
        </p:spPr>
        <p:txBody>
          <a:bodyPr spcFirstLastPara="1" wrap="square" lIns="91425" tIns="91425" rIns="91425" bIns="91425" anchor="t" anchorCtr="0">
            <a:normAutofit fontScale="92500" lnSpcReduction="20000"/>
          </a:bodyPr>
          <a:lstStyle/>
          <a:p>
            <a:pPr marL="457200" lvl="0" indent="-325755" algn="l" rtl="0">
              <a:lnSpc>
                <a:spcPct val="150000"/>
              </a:lnSpc>
              <a:spcBef>
                <a:spcPts val="0"/>
              </a:spcBef>
              <a:spcAft>
                <a:spcPts val="0"/>
              </a:spcAft>
              <a:buSzPct val="100000"/>
              <a:buChar char="●"/>
            </a:pPr>
            <a:r>
              <a:rPr lang="en" sz="1600" dirty="0"/>
              <a:t>USF Robot Perception and Action Lab (RPAL)</a:t>
            </a:r>
          </a:p>
          <a:p>
            <a:pPr lvl="1" indent="-325755" algn="l">
              <a:lnSpc>
                <a:spcPct val="150000"/>
              </a:lnSpc>
              <a:buSzPct val="100000"/>
              <a:buChar char="●"/>
            </a:pPr>
            <a:r>
              <a:rPr lang="en-US" sz="1600" dirty="0"/>
              <a:t>Using functional analysis and dynamic time warping to generate manipulation trajectory [2]</a:t>
            </a:r>
            <a:endParaRPr lang="en" sz="1600" dirty="0"/>
          </a:p>
          <a:p>
            <a:pPr lvl="1" indent="-325755" algn="l">
              <a:lnSpc>
                <a:spcPct val="150000"/>
              </a:lnSpc>
              <a:buSzPct val="100000"/>
              <a:buChar char="●"/>
            </a:pPr>
            <a:r>
              <a:rPr lang="en" sz="1600" dirty="0"/>
              <a:t>Using LSTMs to predict future volume and </a:t>
            </a:r>
            <a:r>
              <a:rPr lang="en-US" sz="1600" dirty="0"/>
              <a:t>model predictive control (MPC) to control movement [3] </a:t>
            </a:r>
            <a:endParaRPr lang="en" sz="1600" dirty="0"/>
          </a:p>
          <a:p>
            <a:pPr lvl="1" indent="-325755" algn="l">
              <a:lnSpc>
                <a:spcPct val="150000"/>
              </a:lnSpc>
              <a:buSzPct val="100000"/>
              <a:buChar char="●"/>
            </a:pPr>
            <a:r>
              <a:rPr lang="en" sz="1600" dirty="0"/>
              <a:t>Using LSTMs and </a:t>
            </a:r>
            <a:r>
              <a:rPr lang="en-US" sz="1600" dirty="0"/>
              <a:t>Learning from Demonstrations (</a:t>
            </a:r>
            <a:r>
              <a:rPr lang="en-US" sz="1600" dirty="0" err="1"/>
              <a:t>LfD</a:t>
            </a:r>
            <a:r>
              <a:rPr lang="en-US" sz="1600" dirty="0"/>
              <a:t>)</a:t>
            </a:r>
            <a:r>
              <a:rPr lang="en" sz="1600" dirty="0"/>
              <a:t> </a:t>
            </a:r>
            <a:r>
              <a:rPr lang="en-US" sz="1600" dirty="0"/>
              <a:t>to learn the movement and</a:t>
            </a:r>
            <a:r>
              <a:rPr lang="en" sz="1600" dirty="0"/>
              <a:t> </a:t>
            </a:r>
            <a:r>
              <a:rPr lang="en-US" sz="1600" dirty="0"/>
              <a:t>generalization by self-supervised practicing (</a:t>
            </a:r>
            <a:r>
              <a:rPr lang="en" sz="1600" dirty="0"/>
              <a:t>GSSP) to improve data efficiency [4]</a:t>
            </a:r>
          </a:p>
          <a:p>
            <a:pPr lvl="2" indent="-325755" algn="l">
              <a:lnSpc>
                <a:spcPct val="150000"/>
              </a:lnSpc>
              <a:buSzPct val="100000"/>
              <a:buChar char="●"/>
            </a:pPr>
            <a:r>
              <a:rPr lang="en" sz="1600" dirty="0"/>
              <a:t>GSSP:</a:t>
            </a:r>
            <a:r>
              <a:rPr lang="en-US" sz="1600" dirty="0"/>
              <a:t> uses the actual outcomes instead of the desired outcomes to fine-tune the model.</a:t>
            </a:r>
            <a:endParaRPr lang="en" sz="1600" dirty="0"/>
          </a:p>
          <a:p>
            <a:pPr marL="131445" lvl="0" indent="0" algn="l" rtl="0">
              <a:lnSpc>
                <a:spcPct val="150000"/>
              </a:lnSpc>
              <a:spcBef>
                <a:spcPts val="0"/>
              </a:spcBef>
              <a:spcAft>
                <a:spcPts val="0"/>
              </a:spcAft>
              <a:buSzPct val="100000"/>
            </a:pPr>
            <a:endParaRPr lang="en-US" sz="1600" dirty="0"/>
          </a:p>
          <a:p>
            <a:pPr marL="457200" lvl="0" indent="-325755" algn="l" rtl="0">
              <a:lnSpc>
                <a:spcPct val="150000"/>
              </a:lnSpc>
              <a:spcBef>
                <a:spcPts val="0"/>
              </a:spcBef>
              <a:spcAft>
                <a:spcPts val="0"/>
              </a:spcAft>
              <a:buSzPct val="100000"/>
              <a:buChar char="●"/>
            </a:pPr>
            <a:r>
              <a:rPr lang="en" sz="1600" dirty="0"/>
              <a:t>Do </a:t>
            </a:r>
            <a:r>
              <a:rPr lang="en" sz="1600" i="1" dirty="0"/>
              <a:t>et al. </a:t>
            </a:r>
            <a:r>
              <a:rPr lang="en" sz="1600" dirty="0"/>
              <a:t>utilized </a:t>
            </a:r>
            <a:r>
              <a:rPr lang="en-US" sz="1600" dirty="0"/>
              <a:t>Deep Deterministic Policy Gradient (</a:t>
            </a:r>
            <a:r>
              <a:rPr lang="en" sz="1600" dirty="0"/>
              <a:t>DDPG) [5] to pour liquid</a:t>
            </a:r>
          </a:p>
          <a:p>
            <a:pPr marL="457200" lvl="0" indent="-325755" algn="l" rtl="0">
              <a:lnSpc>
                <a:spcPct val="150000"/>
              </a:lnSpc>
              <a:spcBef>
                <a:spcPts val="0"/>
              </a:spcBef>
              <a:spcAft>
                <a:spcPts val="0"/>
              </a:spcAft>
              <a:buSzPct val="100000"/>
              <a:buChar char="●"/>
            </a:pPr>
            <a:r>
              <a:rPr lang="en" sz="1600" dirty="0"/>
              <a:t>Mordi </a:t>
            </a:r>
            <a:r>
              <a:rPr lang="en" sz="1600" i="1" dirty="0"/>
              <a:t>et al. </a:t>
            </a:r>
            <a:r>
              <a:rPr lang="en" sz="1600" dirty="0"/>
              <a:t>used Soft Actor-Critic (SAC) with approximated reward to pour spheres [6]</a:t>
            </a:r>
            <a:endParaRPr sz="1600" i="1" dirty="0"/>
          </a:p>
          <a:p>
            <a:pPr marL="457200" lvl="0" indent="0" algn="l" rtl="0">
              <a:lnSpc>
                <a:spcPct val="150000"/>
              </a:lnSpc>
              <a:spcBef>
                <a:spcPts val="0"/>
              </a:spcBef>
              <a:spcAft>
                <a:spcPts val="0"/>
              </a:spcAft>
              <a:buNone/>
            </a:pPr>
            <a:endParaRPr sz="1600" dirty="0"/>
          </a:p>
          <a:p>
            <a:pPr marL="457200" lvl="0" indent="0" algn="l" rtl="0">
              <a:lnSpc>
                <a:spcPct val="150000"/>
              </a:lnSpc>
              <a:spcBef>
                <a:spcPts val="0"/>
              </a:spcBef>
              <a:spcAft>
                <a:spcPts val="0"/>
              </a:spcAft>
              <a:buNone/>
            </a:pPr>
            <a:endParaRPr sz="1600" dirty="0"/>
          </a:p>
        </p:txBody>
      </p:sp>
      <p:sp>
        <p:nvSpPr>
          <p:cNvPr id="2" name="Slide Number Placeholder 1">
            <a:extLst>
              <a:ext uri="{FF2B5EF4-FFF2-40B4-BE49-F238E27FC236}">
                <a16:creationId xmlns:a16="http://schemas.microsoft.com/office/drawing/2014/main" id="{B7C46287-C2BA-4B85-9CEF-DADEBD457E69}"/>
              </a:ext>
            </a:extLst>
          </p:cNvPr>
          <p:cNvSpPr>
            <a:spLocks noGrp="1"/>
          </p:cNvSpPr>
          <p:nvPr>
            <p:ph type="sldNum" idx="12"/>
          </p:nvPr>
        </p:nvSpPr>
        <p:spPr>
          <a:xfrm>
            <a:off x="8595300" y="0"/>
            <a:ext cx="548700" cy="393600"/>
          </a:xfrm>
        </p:spPr>
        <p:txBody>
          <a:bodyPr/>
          <a:lstStyle/>
          <a:p>
            <a:pPr marL="0" lvl="0" indent="0" algn="r" rtl="0">
              <a:spcBef>
                <a:spcPts val="0"/>
              </a:spcBef>
              <a:spcAft>
                <a:spcPts val="0"/>
              </a:spcAft>
              <a:buNone/>
            </a:pPr>
            <a:fld id="{00000000-1234-1234-1234-123412341234}" type="slidenum">
              <a:rPr lang="en" smtClean="0"/>
              <a:t>4</a:t>
            </a:fld>
            <a:endParaRPr lang="en" dirty="0"/>
          </a:p>
        </p:txBody>
      </p:sp>
      <p:graphicFrame>
        <p:nvGraphicFramePr>
          <p:cNvPr id="6" name="Diagram 5">
            <a:extLst>
              <a:ext uri="{FF2B5EF4-FFF2-40B4-BE49-F238E27FC236}">
                <a16:creationId xmlns:a16="http://schemas.microsoft.com/office/drawing/2014/main" id="{18432C47-DA75-46DA-8373-B76F88BE2B3A}"/>
              </a:ext>
            </a:extLst>
          </p:cNvPr>
          <p:cNvGraphicFramePr/>
          <p:nvPr>
            <p:extLst>
              <p:ext uri="{D42A27DB-BD31-4B8C-83A1-F6EECF244321}">
                <p14:modId xmlns:p14="http://schemas.microsoft.com/office/powerpoint/2010/main" val="3128600829"/>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6"/>
          <p:cNvSpPr txBox="1">
            <a:spLocks noGrp="1"/>
          </p:cNvSpPr>
          <p:nvPr>
            <p:ph type="title"/>
          </p:nvPr>
        </p:nvSpPr>
        <p:spPr>
          <a:xfrm>
            <a:off x="118825" y="112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650" dirty="0">
                <a:solidFill>
                  <a:schemeClr val="accent5">
                    <a:lumMod val="50000"/>
                  </a:schemeClr>
                </a:solidFill>
              </a:rPr>
              <a:t>Reference </a:t>
            </a:r>
            <a:endParaRPr sz="4650" dirty="0">
              <a:solidFill>
                <a:schemeClr val="accent5">
                  <a:lumMod val="50000"/>
                </a:schemeClr>
              </a:solidFill>
            </a:endParaRPr>
          </a:p>
        </p:txBody>
      </p:sp>
      <p:sp>
        <p:nvSpPr>
          <p:cNvPr id="271" name="Google Shape;271;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55000" lnSpcReduction="20000"/>
          </a:bodyPr>
          <a:lstStyle/>
          <a:p>
            <a:pPr marL="0" indent="0">
              <a:buNone/>
            </a:pPr>
            <a:r>
              <a:rPr lang="en-US" dirty="0"/>
              <a:t>[1] David </a:t>
            </a:r>
            <a:r>
              <a:rPr lang="en-US" dirty="0" err="1"/>
              <a:t>Paulius</a:t>
            </a:r>
            <a:r>
              <a:rPr lang="en-US" dirty="0"/>
              <a:t>, </a:t>
            </a:r>
            <a:r>
              <a:rPr lang="en-US" dirty="0" err="1"/>
              <a:t>Yongqiang</a:t>
            </a:r>
            <a:r>
              <a:rPr lang="en-US" dirty="0"/>
              <a:t> Huang, Jason </a:t>
            </a:r>
            <a:r>
              <a:rPr lang="en-US" dirty="0" err="1"/>
              <a:t>Meloncon</a:t>
            </a:r>
            <a:r>
              <a:rPr lang="en-US" dirty="0"/>
              <a:t>, and Yu Sun. Manipulation motion taxonomy and coding for robots. In 2019 IEEE/RSJ International Conference on Intelligent Robots and Systems (IROS), pages 5596–5601, 2019.</a:t>
            </a:r>
          </a:p>
          <a:p>
            <a:pPr marL="0" indent="0">
              <a:buNone/>
            </a:pPr>
            <a:r>
              <a:rPr lang="en-US" dirty="0"/>
              <a:t>[2] </a:t>
            </a:r>
            <a:r>
              <a:rPr lang="en-US" dirty="0" err="1"/>
              <a:t>Yongqiang</a:t>
            </a:r>
            <a:r>
              <a:rPr lang="en-US" dirty="0"/>
              <a:t> Huang and Yu Sun. Generating manipulation trajectory using motion harmonics. In 2015 IEEE/RSJ International Conference on Intelligent Robots and Systems (IROS), pages 4949–4954, 2015. </a:t>
            </a:r>
          </a:p>
          <a:p>
            <a:pPr marL="0" indent="0">
              <a:buNone/>
            </a:pPr>
            <a:r>
              <a:rPr lang="en-US" dirty="0"/>
              <a:t>[3] </a:t>
            </a:r>
            <a:r>
              <a:rPr lang="en-US" dirty="0" err="1"/>
              <a:t>Tianze</a:t>
            </a:r>
            <a:r>
              <a:rPr lang="en-US" dirty="0"/>
              <a:t> Chen, </a:t>
            </a:r>
            <a:r>
              <a:rPr lang="en-US" dirty="0" err="1"/>
              <a:t>Yongqiang</a:t>
            </a:r>
            <a:r>
              <a:rPr lang="en-US" dirty="0"/>
              <a:t> Huang, and Yu Sun. Accurate pouring using model predictive control enabled by recurrent neural network. In 2019 IEEE/RSJ International Conference on Intelligent Robots and Systems (IROS), pages 7688–7694, 2019. </a:t>
            </a:r>
          </a:p>
          <a:p>
            <a:pPr marL="0" indent="0">
              <a:buNone/>
            </a:pPr>
            <a:r>
              <a:rPr lang="en-US" dirty="0"/>
              <a:t>[4] </a:t>
            </a:r>
            <a:r>
              <a:rPr lang="en-US" dirty="0" err="1"/>
              <a:t>Yongqiang</a:t>
            </a:r>
            <a:r>
              <a:rPr lang="en-US" dirty="0"/>
              <a:t> Huang and Yu Sun. Learning to pour. In 2017 IEEE/RSJ International Conference on Intelligent Robots and Systems (IROS), pages 7005–7010. IEEE, 2017. </a:t>
            </a:r>
          </a:p>
          <a:p>
            <a:pPr marL="0" indent="0">
              <a:buNone/>
            </a:pPr>
            <a:r>
              <a:rPr lang="en-US" dirty="0"/>
              <a:t>[5] Juan </a:t>
            </a:r>
            <a:r>
              <a:rPr lang="en-US" dirty="0" err="1"/>
              <a:t>Wilches</a:t>
            </a:r>
            <a:r>
              <a:rPr lang="en-US" dirty="0"/>
              <a:t>, </a:t>
            </a:r>
            <a:r>
              <a:rPr lang="en-US" dirty="0" err="1"/>
              <a:t>Yongqiang</a:t>
            </a:r>
            <a:r>
              <a:rPr lang="en-US" dirty="0"/>
              <a:t> Huang, and Yu Sun. Generalizing learned manipulation skills in practice. In 2020 IEEE/RSJ International Conference on Intelligent Robots and Systems (IROS), pages 9322–9328, 2020.</a:t>
            </a:r>
            <a:br>
              <a:rPr lang="en-US" dirty="0"/>
            </a:br>
            <a:r>
              <a:rPr lang="en-US" dirty="0"/>
              <a:t>[6] Chau Do, Camilo Gordillo, and Wolfram </a:t>
            </a:r>
            <a:r>
              <a:rPr lang="en-US" dirty="0" err="1"/>
              <a:t>Burgard</a:t>
            </a:r>
            <a:r>
              <a:rPr lang="en-US" dirty="0"/>
              <a:t>. Learning to pour using deep deterministic policy gradients. In 2018 IEEE/RSJ International Conference on Intelligent Robots and Systems (IROS), pages 3074–3079. IEEE, 2018.</a:t>
            </a:r>
          </a:p>
          <a:p>
            <a:pPr marL="0" indent="0">
              <a:buNone/>
            </a:pPr>
            <a:r>
              <a:rPr lang="en-US" dirty="0"/>
              <a:t>[7] Homayoun Moradi, Mehdi Tale </a:t>
            </a:r>
            <a:r>
              <a:rPr lang="en-US" dirty="0" err="1"/>
              <a:t>Masouleh</a:t>
            </a:r>
            <a:r>
              <a:rPr lang="en-US" dirty="0"/>
              <a:t>, and Behzad Moshiri. Robots learn visual pouring task using deep reinforcement learning with minimal human effort. In 2021 9th RSI International Conference on Robotics and Mechatronics (</a:t>
            </a:r>
            <a:r>
              <a:rPr lang="en-US" dirty="0" err="1"/>
              <a:t>ICRoM</a:t>
            </a:r>
            <a:r>
              <a:rPr lang="en-US" dirty="0"/>
              <a:t>), pages 504–510, 2021.</a:t>
            </a:r>
          </a:p>
          <a:p>
            <a:pPr marL="0" indent="0">
              <a:buNone/>
            </a:pPr>
            <a:r>
              <a:rPr lang="en-US" dirty="0"/>
              <a:t>[8] Timothy P </a:t>
            </a:r>
            <a:r>
              <a:rPr lang="en-US" dirty="0" err="1"/>
              <a:t>Lillicrap</a:t>
            </a:r>
            <a:r>
              <a:rPr lang="en-US" dirty="0"/>
              <a:t>, Jonathan J Hunt, Alexander </a:t>
            </a:r>
            <a:r>
              <a:rPr lang="en-US" dirty="0" err="1"/>
              <a:t>Pritzel</a:t>
            </a:r>
            <a:r>
              <a:rPr lang="en-US" dirty="0"/>
              <a:t>, Nicolas </a:t>
            </a:r>
            <a:r>
              <a:rPr lang="en-US" dirty="0" err="1"/>
              <a:t>Heess</a:t>
            </a:r>
            <a:r>
              <a:rPr lang="en-US" dirty="0"/>
              <a:t>, Tom </a:t>
            </a:r>
            <a:r>
              <a:rPr lang="en-US" dirty="0" err="1"/>
              <a:t>Erez</a:t>
            </a:r>
            <a:r>
              <a:rPr lang="en-US" dirty="0"/>
              <a:t>, Yuval </a:t>
            </a:r>
            <a:r>
              <a:rPr lang="en-US" dirty="0" err="1"/>
              <a:t>Tassa</a:t>
            </a:r>
            <a:r>
              <a:rPr lang="en-US" dirty="0"/>
              <a:t>, David Silver, and </a:t>
            </a:r>
            <a:r>
              <a:rPr lang="en-US" dirty="0" err="1"/>
              <a:t>Daan</a:t>
            </a:r>
            <a:r>
              <a:rPr lang="en-US" dirty="0"/>
              <a:t> </a:t>
            </a:r>
            <a:r>
              <a:rPr lang="en-US" dirty="0" err="1"/>
              <a:t>Wierstra</a:t>
            </a:r>
            <a:r>
              <a:rPr lang="en-US" dirty="0"/>
              <a:t>. Continuous control with deep reinforcement learning. </a:t>
            </a:r>
            <a:r>
              <a:rPr lang="en-US" dirty="0" err="1"/>
              <a:t>arXiv</a:t>
            </a:r>
            <a:r>
              <a:rPr lang="en-US" dirty="0"/>
              <a:t> preprint arXiv:1509.02971, 2015.</a:t>
            </a:r>
          </a:p>
          <a:p>
            <a:pPr marL="0" indent="0">
              <a:buNone/>
            </a:pPr>
            <a:r>
              <a:rPr lang="en-US" dirty="0"/>
              <a:t>[9] Scott Fujimoto, </a:t>
            </a:r>
            <a:r>
              <a:rPr lang="en-US" dirty="0" err="1"/>
              <a:t>Herke</a:t>
            </a:r>
            <a:r>
              <a:rPr lang="en-US" dirty="0"/>
              <a:t> Hoof, and David </a:t>
            </a:r>
            <a:r>
              <a:rPr lang="en-US" dirty="0" err="1"/>
              <a:t>Meger</a:t>
            </a:r>
            <a:r>
              <a:rPr lang="en-US" dirty="0"/>
              <a:t>. Addressing function approximation error in actor-critic methods. In International Conference on Machine Learning, pages 1587–1596. PMLR, 2018.</a:t>
            </a:r>
          </a:p>
          <a:p>
            <a:pPr marL="0" indent="0">
              <a:buNone/>
            </a:pPr>
            <a:r>
              <a:rPr lang="en-US" dirty="0"/>
              <a:t>[10]</a:t>
            </a:r>
            <a:r>
              <a:rPr lang="en-US" b="0" i="0" dirty="0">
                <a:effectLst/>
                <a:latin typeface="Arial" panose="020B0604020202020204" pitchFamily="34" charset="0"/>
              </a:rPr>
              <a:t> </a:t>
            </a:r>
            <a:r>
              <a:rPr lang="en-US" b="0" i="0" dirty="0" err="1">
                <a:effectLst/>
                <a:latin typeface="Arial" panose="020B0604020202020204" pitchFamily="34" charset="0"/>
              </a:rPr>
              <a:t>Hado</a:t>
            </a:r>
            <a:r>
              <a:rPr lang="en-US" b="0" i="0" dirty="0">
                <a:effectLst/>
                <a:latin typeface="Arial" panose="020B0604020202020204" pitchFamily="34" charset="0"/>
              </a:rPr>
              <a:t> Van Hasselt, Arthur </a:t>
            </a:r>
            <a:r>
              <a:rPr lang="en-US" b="0" i="0" dirty="0" err="1">
                <a:effectLst/>
                <a:latin typeface="Arial" panose="020B0604020202020204" pitchFamily="34" charset="0"/>
              </a:rPr>
              <a:t>Guez</a:t>
            </a:r>
            <a:r>
              <a:rPr lang="en-US" b="0" i="0" dirty="0">
                <a:effectLst/>
                <a:latin typeface="Arial" panose="020B0604020202020204" pitchFamily="34" charset="0"/>
              </a:rPr>
              <a:t>, and David Silver. Deep reinforcement learning with double q-learning. In Proceedings of the AAAI conference on artificial intelligence, volume 30, 2016</a:t>
            </a:r>
          </a:p>
          <a:p>
            <a:pPr marL="0" indent="0">
              <a:buNone/>
            </a:pPr>
            <a:r>
              <a:rPr lang="en-US" dirty="0">
                <a:latin typeface="Arial" panose="020B0604020202020204" pitchFamily="34" charset="0"/>
              </a:rPr>
              <a:t>[11] https://github.com/wangshusen/DeepLearning</a:t>
            </a:r>
            <a:endParaRPr dirty="0"/>
          </a:p>
        </p:txBody>
      </p:sp>
      <p:sp>
        <p:nvSpPr>
          <p:cNvPr id="2" name="Slide Number Placeholder 1">
            <a:extLst>
              <a:ext uri="{FF2B5EF4-FFF2-40B4-BE49-F238E27FC236}">
                <a16:creationId xmlns:a16="http://schemas.microsoft.com/office/drawing/2014/main" id="{6D2F765C-05B3-4668-9BBE-DAB38C7D75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5"/>
          <p:cNvSpPr txBox="1">
            <a:spLocks noGrp="1"/>
          </p:cNvSpPr>
          <p:nvPr>
            <p:ph type="title"/>
          </p:nvPr>
        </p:nvSpPr>
        <p:spPr>
          <a:xfrm>
            <a:off x="251550" y="19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650" dirty="0">
                <a:solidFill>
                  <a:srgbClr val="134F5C"/>
                </a:solidFill>
              </a:rPr>
              <a:t>Questions?</a:t>
            </a:r>
            <a:endParaRPr sz="4650" dirty="0">
              <a:solidFill>
                <a:srgbClr val="134F5C"/>
              </a:solidFill>
            </a:endParaRPr>
          </a:p>
        </p:txBody>
      </p:sp>
      <p:sp>
        <p:nvSpPr>
          <p:cNvPr id="265" name="Google Shape;265;p45"/>
          <p:cNvSpPr txBox="1">
            <a:spLocks noGrp="1"/>
          </p:cNvSpPr>
          <p:nvPr>
            <p:ph type="body" idx="1"/>
          </p:nvPr>
        </p:nvSpPr>
        <p:spPr>
          <a:xfrm>
            <a:off x="251550" y="1152474"/>
            <a:ext cx="8580750" cy="3638981"/>
          </a:xfrm>
          <a:prstGeom prst="rect">
            <a:avLst/>
          </a:prstGeom>
        </p:spPr>
        <p:txBody>
          <a:bodyPr spcFirstLastPara="1" wrap="square" lIns="91425" tIns="91425" rIns="91425" bIns="91425" anchor="t" anchorCtr="0">
            <a:normAutofit fontScale="92500" lnSpcReduction="20000"/>
          </a:bodyPr>
          <a:lstStyle/>
          <a:p>
            <a:pPr marL="0" indent="0">
              <a:spcAft>
                <a:spcPts val="1200"/>
              </a:spcAft>
              <a:buNone/>
            </a:pPr>
            <a:r>
              <a:rPr lang="en-US" altLang="zh-CN" sz="1600" dirty="0">
                <a:solidFill>
                  <a:schemeClr val="accent4"/>
                </a:solidFill>
              </a:rPr>
              <a:t>Discussed topics in today’s presentation </a:t>
            </a:r>
            <a:endParaRPr lang="en-US" sz="1600" dirty="0">
              <a:solidFill>
                <a:schemeClr val="accent4"/>
              </a:solidFill>
            </a:endParaRPr>
          </a:p>
          <a:p>
            <a:pPr marL="285750" indent="-285750">
              <a:spcAft>
                <a:spcPts val="1200"/>
              </a:spcAft>
            </a:pPr>
            <a:r>
              <a:rPr lang="en-US" sz="1600" dirty="0"/>
              <a:t>Pouring problem formulation</a:t>
            </a:r>
          </a:p>
          <a:p>
            <a:pPr marL="742950" lvl="1" indent="-285750">
              <a:spcAft>
                <a:spcPts val="1200"/>
              </a:spcAft>
            </a:pPr>
            <a:r>
              <a:rPr lang="en-US" sz="1200" dirty="0">
                <a:hlinkClick r:id="rId3" action="ppaction://hlinksldjump"/>
              </a:rPr>
              <a:t>MDP tuple</a:t>
            </a:r>
            <a:endParaRPr lang="en-US" sz="1200" dirty="0"/>
          </a:p>
          <a:p>
            <a:pPr marL="742950" lvl="1" indent="-285750">
              <a:spcAft>
                <a:spcPts val="1200"/>
              </a:spcAft>
            </a:pPr>
            <a:r>
              <a:rPr lang="en-US" sz="1200" dirty="0">
                <a:hlinkClick r:id="rId4" action="ppaction://hlinksldjump"/>
              </a:rPr>
              <a:t>Environment setup</a:t>
            </a:r>
            <a:endParaRPr lang="en-US" sz="1200" dirty="0"/>
          </a:p>
          <a:p>
            <a:pPr marL="285750" indent="-285750">
              <a:spcAft>
                <a:spcPts val="1200"/>
              </a:spcAft>
            </a:pPr>
            <a:r>
              <a:rPr lang="en-US" sz="1600" dirty="0"/>
              <a:t>Reinforcement learning algorithm</a:t>
            </a:r>
          </a:p>
          <a:p>
            <a:pPr marL="742950" lvl="1" indent="-285750">
              <a:spcAft>
                <a:spcPts val="1200"/>
              </a:spcAft>
            </a:pPr>
            <a:r>
              <a:rPr lang="en-US" sz="1200" dirty="0">
                <a:hlinkClick r:id="rId5" action="ppaction://hlinksldjump"/>
              </a:rPr>
              <a:t>Algorithm selection</a:t>
            </a:r>
            <a:endParaRPr lang="en-US" sz="1200" dirty="0"/>
          </a:p>
          <a:p>
            <a:pPr marL="742950" lvl="1" indent="-285750">
              <a:spcAft>
                <a:spcPts val="1200"/>
              </a:spcAft>
            </a:pPr>
            <a:r>
              <a:rPr lang="en-US" sz="1200" dirty="0">
                <a:hlinkClick r:id="rId6" action="ppaction://hlinksldjump"/>
              </a:rPr>
              <a:t>MDP elements </a:t>
            </a:r>
            <a:endParaRPr lang="en-US" sz="1200" dirty="0"/>
          </a:p>
          <a:p>
            <a:pPr marL="742950" lvl="1" indent="-285750">
              <a:spcAft>
                <a:spcPts val="1200"/>
              </a:spcAft>
            </a:pPr>
            <a:r>
              <a:rPr lang="en-US" sz="1200" dirty="0">
                <a:hlinkClick r:id="rId7" action="ppaction://hlinksldjump"/>
              </a:rPr>
              <a:t>Visual model’s architecture</a:t>
            </a:r>
            <a:r>
              <a:rPr lang="en-US" sz="1200" dirty="0"/>
              <a:t>, </a:t>
            </a:r>
            <a:r>
              <a:rPr lang="en-US" sz="1200" dirty="0">
                <a:hlinkClick r:id="rId8" action="ppaction://hlinksldjump"/>
              </a:rPr>
              <a:t>Structural encoding model’s architecture</a:t>
            </a:r>
            <a:r>
              <a:rPr lang="en-US" sz="1200" dirty="0"/>
              <a:t>, </a:t>
            </a:r>
            <a:r>
              <a:rPr lang="en-US" sz="1200" dirty="0">
                <a:hlinkClick r:id="rId9" action="ppaction://hlinksldjump"/>
              </a:rPr>
              <a:t>non-visual model’s architecture</a:t>
            </a:r>
            <a:r>
              <a:rPr lang="en-US" sz="1200" dirty="0"/>
              <a:t>, </a:t>
            </a:r>
          </a:p>
          <a:p>
            <a:pPr marL="742950" lvl="1" indent="-285750">
              <a:spcAft>
                <a:spcPts val="1200"/>
              </a:spcAft>
            </a:pPr>
            <a:r>
              <a:rPr lang="en-US" sz="1200" dirty="0">
                <a:hlinkClick r:id="rId10" action="ppaction://hlinksldjump"/>
              </a:rPr>
              <a:t>Implementation</a:t>
            </a:r>
            <a:r>
              <a:rPr lang="en-US" sz="1200" dirty="0"/>
              <a:t> </a:t>
            </a:r>
          </a:p>
          <a:p>
            <a:pPr marL="285750" indent="-285750">
              <a:spcAft>
                <a:spcPts val="1200"/>
              </a:spcAft>
            </a:pPr>
            <a:r>
              <a:rPr lang="en-US" sz="1600" dirty="0"/>
              <a:t> Results </a:t>
            </a:r>
            <a:endParaRPr sz="1200" dirty="0"/>
          </a:p>
        </p:txBody>
      </p:sp>
      <p:sp>
        <p:nvSpPr>
          <p:cNvPr id="2" name="Slide Number Placeholder 1">
            <a:extLst>
              <a:ext uri="{FF2B5EF4-FFF2-40B4-BE49-F238E27FC236}">
                <a16:creationId xmlns:a16="http://schemas.microsoft.com/office/drawing/2014/main" id="{A84DD46A-4F69-496D-8072-6E02D97978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graphicFrame>
        <p:nvGraphicFramePr>
          <p:cNvPr id="6" name="Diagram 5">
            <a:extLst>
              <a:ext uri="{FF2B5EF4-FFF2-40B4-BE49-F238E27FC236}">
                <a16:creationId xmlns:a16="http://schemas.microsoft.com/office/drawing/2014/main" id="{A28708AB-3B07-40AE-A875-6BE43845D759}"/>
              </a:ext>
            </a:extLst>
          </p:cNvPr>
          <p:cNvGraphicFramePr/>
          <p:nvPr>
            <p:extLst>
              <p:ext uri="{D42A27DB-BD31-4B8C-83A1-F6EECF244321}">
                <p14:modId xmlns:p14="http://schemas.microsoft.com/office/powerpoint/2010/main" val="3515252979"/>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7234809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8C4D47-E25B-46ED-88CD-C8F1A8A49F3A}"/>
              </a:ext>
            </a:extLst>
          </p:cNvPr>
          <p:cNvSpPr txBox="1"/>
          <p:nvPr/>
        </p:nvSpPr>
        <p:spPr>
          <a:xfrm>
            <a:off x="58057" y="130629"/>
            <a:ext cx="8955314" cy="769441"/>
          </a:xfrm>
          <a:prstGeom prst="rect">
            <a:avLst/>
          </a:prstGeom>
          <a:noFill/>
        </p:spPr>
        <p:txBody>
          <a:bodyPr wrap="square">
            <a:spAutoFit/>
          </a:bodyPr>
          <a:lstStyle/>
          <a:p>
            <a:r>
              <a:rPr lang="en-US" sz="4400" dirty="0">
                <a:solidFill>
                  <a:srgbClr val="134F5C"/>
                </a:solidFill>
              </a:rPr>
              <a:t>Full Implementation Detail </a:t>
            </a:r>
            <a:endParaRPr lang="en-US" sz="4400" dirty="0"/>
          </a:p>
        </p:txBody>
      </p:sp>
      <p:sp>
        <p:nvSpPr>
          <p:cNvPr id="2" name="Slide Number Placeholder 1">
            <a:extLst>
              <a:ext uri="{FF2B5EF4-FFF2-40B4-BE49-F238E27FC236}">
                <a16:creationId xmlns:a16="http://schemas.microsoft.com/office/drawing/2014/main" id="{A84CD548-D342-4381-A02B-4EFD3F3157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
        <p:nvSpPr>
          <p:cNvPr id="6" name="TextBox 5">
            <a:extLst>
              <a:ext uri="{FF2B5EF4-FFF2-40B4-BE49-F238E27FC236}">
                <a16:creationId xmlns:a16="http://schemas.microsoft.com/office/drawing/2014/main" id="{3FC13472-C02A-4BA8-9FD1-D43865E956E4}"/>
              </a:ext>
            </a:extLst>
          </p:cNvPr>
          <p:cNvSpPr txBox="1"/>
          <p:nvPr/>
        </p:nvSpPr>
        <p:spPr>
          <a:xfrm>
            <a:off x="179614" y="1200150"/>
            <a:ext cx="3624943" cy="307777"/>
          </a:xfrm>
          <a:prstGeom prst="rect">
            <a:avLst/>
          </a:prstGeom>
          <a:noFill/>
        </p:spPr>
        <p:txBody>
          <a:bodyPr wrap="square" rtlCol="0">
            <a:spAutoFit/>
          </a:bodyPr>
          <a:lstStyle/>
          <a:p>
            <a:r>
              <a:rPr lang="en-US" dirty="0"/>
              <a:t>Soft update: </a:t>
            </a:r>
            <a:r>
              <a:rPr lang="el-GR" dirty="0"/>
              <a:t>τ</a:t>
            </a:r>
            <a:r>
              <a:rPr lang="en-US" dirty="0"/>
              <a:t> = 0.01 </a:t>
            </a:r>
          </a:p>
        </p:txBody>
      </p:sp>
      <p:pic>
        <p:nvPicPr>
          <p:cNvPr id="8" name="Picture 7">
            <a:extLst>
              <a:ext uri="{FF2B5EF4-FFF2-40B4-BE49-F238E27FC236}">
                <a16:creationId xmlns:a16="http://schemas.microsoft.com/office/drawing/2014/main" id="{DF65161C-4D2D-4C76-9DFE-FF0D48B9FF0F}"/>
              </a:ext>
            </a:extLst>
          </p:cNvPr>
          <p:cNvPicPr>
            <a:picLocks noChangeAspect="1"/>
          </p:cNvPicPr>
          <p:nvPr/>
        </p:nvPicPr>
        <p:blipFill>
          <a:blip r:embed="rId3"/>
          <a:stretch>
            <a:fillRect/>
          </a:stretch>
        </p:blipFill>
        <p:spPr>
          <a:xfrm>
            <a:off x="1849664" y="1083808"/>
            <a:ext cx="3257550" cy="657225"/>
          </a:xfrm>
          <a:prstGeom prst="rect">
            <a:avLst/>
          </a:prstGeom>
        </p:spPr>
      </p:pic>
      <p:sp>
        <p:nvSpPr>
          <p:cNvPr id="10" name="TextBox 9">
            <a:extLst>
              <a:ext uri="{FF2B5EF4-FFF2-40B4-BE49-F238E27FC236}">
                <a16:creationId xmlns:a16="http://schemas.microsoft.com/office/drawing/2014/main" id="{B02FE1B3-EEFC-459D-9C6B-2094B91C5E84}"/>
              </a:ext>
            </a:extLst>
          </p:cNvPr>
          <p:cNvSpPr txBox="1"/>
          <p:nvPr/>
        </p:nvSpPr>
        <p:spPr>
          <a:xfrm>
            <a:off x="302078" y="1924772"/>
            <a:ext cx="8433707" cy="1600438"/>
          </a:xfrm>
          <a:prstGeom prst="rect">
            <a:avLst/>
          </a:prstGeom>
          <a:noFill/>
        </p:spPr>
        <p:txBody>
          <a:bodyPr wrap="square" rtlCol="0">
            <a:spAutoFit/>
          </a:bodyPr>
          <a:lstStyle/>
          <a:p>
            <a:pPr marL="285750" indent="-285750">
              <a:buFont typeface="Arial" panose="020B0604020202020204" pitchFamily="34" charset="0"/>
              <a:buChar char="•"/>
            </a:pPr>
            <a:r>
              <a:rPr lang="en-US" dirty="0"/>
              <a:t>Layer 1: 400 neurons </a:t>
            </a:r>
          </a:p>
          <a:p>
            <a:pPr marL="285750" indent="-285750">
              <a:buFont typeface="Arial" panose="020B0604020202020204" pitchFamily="34" charset="0"/>
              <a:buChar char="•"/>
            </a:pPr>
            <a:r>
              <a:rPr lang="en-US" dirty="0"/>
              <a:t>Layer 2: 300 neurons </a:t>
            </a:r>
          </a:p>
          <a:p>
            <a:pPr marL="285750" indent="-285750">
              <a:buFont typeface="Arial" panose="020B0604020202020204" pitchFamily="34" charset="0"/>
              <a:buChar char="•"/>
            </a:pPr>
            <a:r>
              <a:rPr lang="en-US" dirty="0"/>
              <a:t>Layer weights initialization: Uniform distribution</a:t>
            </a:r>
          </a:p>
          <a:p>
            <a:pPr marL="285750" indent="-285750">
              <a:buFont typeface="Arial" panose="020B0604020202020204" pitchFamily="34" charset="0"/>
              <a:buChar char="•"/>
            </a:pPr>
            <a:r>
              <a:rPr lang="en-US" dirty="0"/>
              <a:t>Hidden layer activation function: RELU</a:t>
            </a:r>
          </a:p>
          <a:p>
            <a:pPr marL="285750" indent="-285750">
              <a:buFont typeface="Arial" panose="020B0604020202020204" pitchFamily="34" charset="0"/>
              <a:buChar char="•"/>
            </a:pPr>
            <a:r>
              <a:rPr lang="en-US" dirty="0"/>
              <a:t>Critics output layer activation function: linear</a:t>
            </a:r>
          </a:p>
          <a:p>
            <a:pPr marL="285750" indent="-285750">
              <a:buFont typeface="Arial" panose="020B0604020202020204" pitchFamily="34" charset="0"/>
              <a:buChar char="•"/>
            </a:pPr>
            <a:r>
              <a:rPr lang="en-US" dirty="0"/>
              <a:t>Actor output layer activation function: tanh</a:t>
            </a:r>
          </a:p>
          <a:p>
            <a:pPr marL="285750" indent="-285750">
              <a:buFont typeface="Arial" panose="020B0604020202020204" pitchFamily="34" charset="0"/>
              <a:buChar char="•"/>
            </a:pPr>
            <a:r>
              <a:rPr lang="en-US" dirty="0"/>
              <a:t>One Step: a composition of 10 time step in </a:t>
            </a:r>
            <a:r>
              <a:rPr lang="en-US" dirty="0" err="1"/>
              <a:t>Coppelia</a:t>
            </a:r>
            <a:r>
              <a:rPr lang="en-US" dirty="0"/>
              <a:t>  </a:t>
            </a:r>
          </a:p>
        </p:txBody>
      </p:sp>
    </p:spTree>
    <p:extLst>
      <p:ext uri="{BB962C8B-B14F-4D97-AF65-F5344CB8AC3E}">
        <p14:creationId xmlns:p14="http://schemas.microsoft.com/office/powerpoint/2010/main" val="38210406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8C4D47-E25B-46ED-88CD-C8F1A8A49F3A}"/>
              </a:ext>
            </a:extLst>
          </p:cNvPr>
          <p:cNvSpPr txBox="1"/>
          <p:nvPr/>
        </p:nvSpPr>
        <p:spPr>
          <a:xfrm>
            <a:off x="58057" y="130629"/>
            <a:ext cx="8955314" cy="769441"/>
          </a:xfrm>
          <a:prstGeom prst="rect">
            <a:avLst/>
          </a:prstGeom>
          <a:noFill/>
        </p:spPr>
        <p:txBody>
          <a:bodyPr wrap="square">
            <a:spAutoFit/>
          </a:bodyPr>
          <a:lstStyle/>
          <a:p>
            <a:r>
              <a:rPr lang="en-US" altLang="zh-CN" sz="4400" dirty="0">
                <a:solidFill>
                  <a:srgbClr val="134F5C"/>
                </a:solidFill>
              </a:rPr>
              <a:t>Failed to Reach Convergence</a:t>
            </a:r>
            <a:endParaRPr lang="en-US" sz="4400" dirty="0"/>
          </a:p>
        </p:txBody>
      </p:sp>
      <p:sp>
        <p:nvSpPr>
          <p:cNvPr id="2" name="Slide Number Placeholder 1">
            <a:extLst>
              <a:ext uri="{FF2B5EF4-FFF2-40B4-BE49-F238E27FC236}">
                <a16:creationId xmlns:a16="http://schemas.microsoft.com/office/drawing/2014/main" id="{A84CD548-D342-4381-A02B-4EFD3F3157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4" name="Picture 3" descr="Chart&#10;&#10;Description automatically generated">
            <a:extLst>
              <a:ext uri="{FF2B5EF4-FFF2-40B4-BE49-F238E27FC236}">
                <a16:creationId xmlns:a16="http://schemas.microsoft.com/office/drawing/2014/main" id="{29415623-7B1B-4AC6-A6B3-D4045EB92B6F}"/>
              </a:ext>
            </a:extLst>
          </p:cNvPr>
          <p:cNvPicPr>
            <a:picLocks noChangeAspect="1"/>
          </p:cNvPicPr>
          <p:nvPr/>
        </p:nvPicPr>
        <p:blipFill>
          <a:blip r:embed="rId3"/>
          <a:stretch>
            <a:fillRect/>
          </a:stretch>
        </p:blipFill>
        <p:spPr>
          <a:xfrm>
            <a:off x="1345150" y="980733"/>
            <a:ext cx="5904674" cy="3655275"/>
          </a:xfrm>
          <a:prstGeom prst="rect">
            <a:avLst/>
          </a:prstGeom>
        </p:spPr>
      </p:pic>
      <p:sp>
        <p:nvSpPr>
          <p:cNvPr id="3" name="TextBox 2">
            <a:extLst>
              <a:ext uri="{FF2B5EF4-FFF2-40B4-BE49-F238E27FC236}">
                <a16:creationId xmlns:a16="http://schemas.microsoft.com/office/drawing/2014/main" id="{5B5BB6E4-6006-4CBB-B70E-4FBC72005D31}"/>
              </a:ext>
            </a:extLst>
          </p:cNvPr>
          <p:cNvSpPr txBox="1"/>
          <p:nvPr/>
        </p:nvSpPr>
        <p:spPr>
          <a:xfrm>
            <a:off x="3215299" y="4482119"/>
            <a:ext cx="2164375" cy="307777"/>
          </a:xfrm>
          <a:prstGeom prst="rect">
            <a:avLst/>
          </a:prstGeom>
          <a:noFill/>
        </p:spPr>
        <p:txBody>
          <a:bodyPr wrap="none" rtlCol="0">
            <a:spAutoFit/>
          </a:bodyPr>
          <a:lstStyle/>
          <a:p>
            <a:r>
              <a:rPr lang="en-US" altLang="zh-CN" dirty="0"/>
              <a:t>Not bounded workspace </a:t>
            </a:r>
            <a:endParaRPr lang="en-US" dirty="0"/>
          </a:p>
        </p:txBody>
      </p:sp>
    </p:spTree>
    <p:extLst>
      <p:ext uri="{BB962C8B-B14F-4D97-AF65-F5344CB8AC3E}">
        <p14:creationId xmlns:p14="http://schemas.microsoft.com/office/powerpoint/2010/main" val="915286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8C4D47-E25B-46ED-88CD-C8F1A8A49F3A}"/>
              </a:ext>
            </a:extLst>
          </p:cNvPr>
          <p:cNvSpPr txBox="1"/>
          <p:nvPr/>
        </p:nvSpPr>
        <p:spPr>
          <a:xfrm>
            <a:off x="58057" y="130629"/>
            <a:ext cx="8955314" cy="769441"/>
          </a:xfrm>
          <a:prstGeom prst="rect">
            <a:avLst/>
          </a:prstGeom>
          <a:noFill/>
        </p:spPr>
        <p:txBody>
          <a:bodyPr wrap="square">
            <a:spAutoFit/>
          </a:bodyPr>
          <a:lstStyle/>
          <a:p>
            <a:r>
              <a:rPr lang="en-US" altLang="zh-CN" sz="4400" dirty="0">
                <a:solidFill>
                  <a:srgbClr val="134F5C"/>
                </a:solidFill>
              </a:rPr>
              <a:t>Failed to Reach Convergence</a:t>
            </a:r>
            <a:endParaRPr lang="en-US" sz="4400" dirty="0"/>
          </a:p>
        </p:txBody>
      </p:sp>
      <p:sp>
        <p:nvSpPr>
          <p:cNvPr id="2" name="Slide Number Placeholder 1">
            <a:extLst>
              <a:ext uri="{FF2B5EF4-FFF2-40B4-BE49-F238E27FC236}">
                <a16:creationId xmlns:a16="http://schemas.microsoft.com/office/drawing/2014/main" id="{A84CD548-D342-4381-A02B-4EFD3F3157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5" name="Picture 4" descr="Chart&#10;&#10;Description automatically generated">
            <a:extLst>
              <a:ext uri="{FF2B5EF4-FFF2-40B4-BE49-F238E27FC236}">
                <a16:creationId xmlns:a16="http://schemas.microsoft.com/office/drawing/2014/main" id="{ADE7B6B0-DDE0-4291-9977-02A4BBC1A6E5}"/>
              </a:ext>
            </a:extLst>
          </p:cNvPr>
          <p:cNvPicPr>
            <a:picLocks noChangeAspect="1"/>
          </p:cNvPicPr>
          <p:nvPr/>
        </p:nvPicPr>
        <p:blipFill rotWithShape="1">
          <a:blip r:embed="rId3"/>
          <a:srcRect l="3808" t="4117" r="3989" b="4934"/>
          <a:stretch/>
        </p:blipFill>
        <p:spPr>
          <a:xfrm>
            <a:off x="1197162" y="900070"/>
            <a:ext cx="6199632" cy="3785617"/>
          </a:xfrm>
          <a:prstGeom prst="rect">
            <a:avLst/>
          </a:prstGeom>
        </p:spPr>
      </p:pic>
      <p:sp>
        <p:nvSpPr>
          <p:cNvPr id="6" name="TextBox 5">
            <a:extLst>
              <a:ext uri="{FF2B5EF4-FFF2-40B4-BE49-F238E27FC236}">
                <a16:creationId xmlns:a16="http://schemas.microsoft.com/office/drawing/2014/main" id="{2D42301E-17C4-44B5-BF12-5D1A5CFFF15C}"/>
              </a:ext>
            </a:extLst>
          </p:cNvPr>
          <p:cNvSpPr txBox="1"/>
          <p:nvPr/>
        </p:nvSpPr>
        <p:spPr>
          <a:xfrm>
            <a:off x="3197205" y="4617720"/>
            <a:ext cx="1786066" cy="307777"/>
          </a:xfrm>
          <a:prstGeom prst="rect">
            <a:avLst/>
          </a:prstGeom>
          <a:noFill/>
        </p:spPr>
        <p:txBody>
          <a:bodyPr wrap="none" rtlCol="0">
            <a:spAutoFit/>
          </a:bodyPr>
          <a:lstStyle/>
          <a:p>
            <a:r>
              <a:rPr lang="en-US" altLang="zh-CN" dirty="0"/>
              <a:t>Not bounded action </a:t>
            </a:r>
            <a:endParaRPr lang="en-US" dirty="0"/>
          </a:p>
        </p:txBody>
      </p:sp>
    </p:spTree>
    <p:extLst>
      <p:ext uri="{BB962C8B-B14F-4D97-AF65-F5344CB8AC3E}">
        <p14:creationId xmlns:p14="http://schemas.microsoft.com/office/powerpoint/2010/main" val="15230341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8C4D47-E25B-46ED-88CD-C8F1A8A49F3A}"/>
              </a:ext>
            </a:extLst>
          </p:cNvPr>
          <p:cNvSpPr txBox="1"/>
          <p:nvPr/>
        </p:nvSpPr>
        <p:spPr>
          <a:xfrm>
            <a:off x="58057" y="130629"/>
            <a:ext cx="8955314" cy="769441"/>
          </a:xfrm>
          <a:prstGeom prst="rect">
            <a:avLst/>
          </a:prstGeom>
          <a:noFill/>
        </p:spPr>
        <p:txBody>
          <a:bodyPr wrap="square">
            <a:spAutoFit/>
          </a:bodyPr>
          <a:lstStyle/>
          <a:p>
            <a:r>
              <a:rPr lang="en-US" altLang="zh-CN" sz="4400" dirty="0">
                <a:solidFill>
                  <a:srgbClr val="134F5C"/>
                </a:solidFill>
              </a:rPr>
              <a:t>Failed to Reach Convergence</a:t>
            </a:r>
            <a:endParaRPr lang="en-US" sz="4400" dirty="0"/>
          </a:p>
        </p:txBody>
      </p:sp>
      <p:sp>
        <p:nvSpPr>
          <p:cNvPr id="2" name="Slide Number Placeholder 1">
            <a:extLst>
              <a:ext uri="{FF2B5EF4-FFF2-40B4-BE49-F238E27FC236}">
                <a16:creationId xmlns:a16="http://schemas.microsoft.com/office/drawing/2014/main" id="{A84CD548-D342-4381-A02B-4EFD3F3157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
        <p:nvSpPr>
          <p:cNvPr id="6" name="TextBox 5">
            <a:extLst>
              <a:ext uri="{FF2B5EF4-FFF2-40B4-BE49-F238E27FC236}">
                <a16:creationId xmlns:a16="http://schemas.microsoft.com/office/drawing/2014/main" id="{2D42301E-17C4-44B5-BF12-5D1A5CFFF15C}"/>
              </a:ext>
            </a:extLst>
          </p:cNvPr>
          <p:cNvSpPr txBox="1"/>
          <p:nvPr/>
        </p:nvSpPr>
        <p:spPr>
          <a:xfrm>
            <a:off x="3197205" y="4617720"/>
            <a:ext cx="1130438" cy="307777"/>
          </a:xfrm>
          <a:prstGeom prst="rect">
            <a:avLst/>
          </a:prstGeom>
          <a:noFill/>
        </p:spPr>
        <p:txBody>
          <a:bodyPr wrap="none" rtlCol="0">
            <a:spAutoFit/>
          </a:bodyPr>
          <a:lstStyle/>
          <a:p>
            <a:r>
              <a:rPr lang="en-US" altLang="zh-CN" dirty="0"/>
              <a:t>Using cam1</a:t>
            </a:r>
            <a:endParaRPr lang="en-US" dirty="0"/>
          </a:p>
        </p:txBody>
      </p:sp>
      <p:pic>
        <p:nvPicPr>
          <p:cNvPr id="4" name="Picture 3" descr="Chart, histogram&#10;&#10;Description automatically generated">
            <a:extLst>
              <a:ext uri="{FF2B5EF4-FFF2-40B4-BE49-F238E27FC236}">
                <a16:creationId xmlns:a16="http://schemas.microsoft.com/office/drawing/2014/main" id="{3C4BC930-9CB1-443C-856A-9E50F358E359}"/>
              </a:ext>
            </a:extLst>
          </p:cNvPr>
          <p:cNvPicPr>
            <a:picLocks noChangeAspect="1"/>
          </p:cNvPicPr>
          <p:nvPr/>
        </p:nvPicPr>
        <p:blipFill>
          <a:blip r:embed="rId3"/>
          <a:stretch>
            <a:fillRect/>
          </a:stretch>
        </p:blipFill>
        <p:spPr>
          <a:xfrm>
            <a:off x="1068793" y="900070"/>
            <a:ext cx="6138613" cy="3800094"/>
          </a:xfrm>
          <a:prstGeom prst="rect">
            <a:avLst/>
          </a:prstGeom>
        </p:spPr>
      </p:pic>
    </p:spTree>
    <p:extLst>
      <p:ext uri="{BB962C8B-B14F-4D97-AF65-F5344CB8AC3E}">
        <p14:creationId xmlns:p14="http://schemas.microsoft.com/office/powerpoint/2010/main" val="2654485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8C4D47-E25B-46ED-88CD-C8F1A8A49F3A}"/>
              </a:ext>
            </a:extLst>
          </p:cNvPr>
          <p:cNvSpPr txBox="1"/>
          <p:nvPr/>
        </p:nvSpPr>
        <p:spPr>
          <a:xfrm>
            <a:off x="58057" y="130629"/>
            <a:ext cx="8955314" cy="769441"/>
          </a:xfrm>
          <a:prstGeom prst="rect">
            <a:avLst/>
          </a:prstGeom>
          <a:noFill/>
        </p:spPr>
        <p:txBody>
          <a:bodyPr wrap="square">
            <a:spAutoFit/>
          </a:bodyPr>
          <a:lstStyle/>
          <a:p>
            <a:r>
              <a:rPr lang="en-US" altLang="zh-CN" sz="4400" dirty="0">
                <a:solidFill>
                  <a:srgbClr val="134F5C"/>
                </a:solidFill>
              </a:rPr>
              <a:t>Failed to Reach Convergence</a:t>
            </a:r>
            <a:endParaRPr lang="en-US" sz="4400" dirty="0"/>
          </a:p>
        </p:txBody>
      </p:sp>
      <p:sp>
        <p:nvSpPr>
          <p:cNvPr id="2" name="Slide Number Placeholder 1">
            <a:extLst>
              <a:ext uri="{FF2B5EF4-FFF2-40B4-BE49-F238E27FC236}">
                <a16:creationId xmlns:a16="http://schemas.microsoft.com/office/drawing/2014/main" id="{A84CD548-D342-4381-A02B-4EFD3F3157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
        <p:nvSpPr>
          <p:cNvPr id="6" name="TextBox 5">
            <a:extLst>
              <a:ext uri="{FF2B5EF4-FFF2-40B4-BE49-F238E27FC236}">
                <a16:creationId xmlns:a16="http://schemas.microsoft.com/office/drawing/2014/main" id="{2D42301E-17C4-44B5-BF12-5D1A5CFFF15C}"/>
              </a:ext>
            </a:extLst>
          </p:cNvPr>
          <p:cNvSpPr txBox="1"/>
          <p:nvPr/>
        </p:nvSpPr>
        <p:spPr>
          <a:xfrm>
            <a:off x="3197205" y="4617720"/>
            <a:ext cx="2722220" cy="307777"/>
          </a:xfrm>
          <a:prstGeom prst="rect">
            <a:avLst/>
          </a:prstGeom>
          <a:noFill/>
        </p:spPr>
        <p:txBody>
          <a:bodyPr wrap="none" rtlCol="0">
            <a:spAutoFit/>
          </a:bodyPr>
          <a:lstStyle/>
          <a:p>
            <a:r>
              <a:rPr lang="en-US" dirty="0"/>
              <a:t>Non-visual model without kappa</a:t>
            </a:r>
          </a:p>
        </p:txBody>
      </p:sp>
      <p:pic>
        <p:nvPicPr>
          <p:cNvPr id="5" name="Picture 4" descr="Chart, histogram&#10;&#10;Description automatically generated">
            <a:extLst>
              <a:ext uri="{FF2B5EF4-FFF2-40B4-BE49-F238E27FC236}">
                <a16:creationId xmlns:a16="http://schemas.microsoft.com/office/drawing/2014/main" id="{5159C6FE-D4BA-4FB5-B914-FE9517CF2575}"/>
              </a:ext>
            </a:extLst>
          </p:cNvPr>
          <p:cNvPicPr>
            <a:picLocks noChangeAspect="1"/>
          </p:cNvPicPr>
          <p:nvPr/>
        </p:nvPicPr>
        <p:blipFill>
          <a:blip r:embed="rId3"/>
          <a:stretch>
            <a:fillRect/>
          </a:stretch>
        </p:blipFill>
        <p:spPr>
          <a:xfrm>
            <a:off x="1935389" y="980733"/>
            <a:ext cx="5200650" cy="3219450"/>
          </a:xfrm>
          <a:prstGeom prst="rect">
            <a:avLst/>
          </a:prstGeom>
        </p:spPr>
      </p:pic>
    </p:spTree>
    <p:extLst>
      <p:ext uri="{BB962C8B-B14F-4D97-AF65-F5344CB8AC3E}">
        <p14:creationId xmlns:p14="http://schemas.microsoft.com/office/powerpoint/2010/main" val="2017510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8C4D47-E25B-46ED-88CD-C8F1A8A49F3A}"/>
              </a:ext>
            </a:extLst>
          </p:cNvPr>
          <p:cNvSpPr txBox="1"/>
          <p:nvPr/>
        </p:nvSpPr>
        <p:spPr>
          <a:xfrm>
            <a:off x="58057" y="130629"/>
            <a:ext cx="8955314" cy="769441"/>
          </a:xfrm>
          <a:prstGeom prst="rect">
            <a:avLst/>
          </a:prstGeom>
          <a:noFill/>
        </p:spPr>
        <p:txBody>
          <a:bodyPr wrap="square">
            <a:spAutoFit/>
          </a:bodyPr>
          <a:lstStyle/>
          <a:p>
            <a:r>
              <a:rPr lang="en-US" sz="4400">
                <a:solidFill>
                  <a:srgbClr val="134F5C"/>
                </a:solidFill>
              </a:rPr>
              <a:t>Training Instance </a:t>
            </a:r>
            <a:r>
              <a:rPr lang="en-US" sz="4400" dirty="0">
                <a:solidFill>
                  <a:srgbClr val="134F5C"/>
                </a:solidFill>
              </a:rPr>
              <a:t>Example</a:t>
            </a:r>
            <a:endParaRPr lang="en-US" sz="4400" dirty="0"/>
          </a:p>
        </p:txBody>
      </p:sp>
      <p:sp>
        <p:nvSpPr>
          <p:cNvPr id="2" name="Slide Number Placeholder 1">
            <a:extLst>
              <a:ext uri="{FF2B5EF4-FFF2-40B4-BE49-F238E27FC236}">
                <a16:creationId xmlns:a16="http://schemas.microsoft.com/office/drawing/2014/main" id="{A84CD548-D342-4381-A02B-4EFD3F3157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4" name="Picture 3" descr="Chart, histogram&#10;&#10;Description automatically generated">
            <a:extLst>
              <a:ext uri="{FF2B5EF4-FFF2-40B4-BE49-F238E27FC236}">
                <a16:creationId xmlns:a16="http://schemas.microsoft.com/office/drawing/2014/main" id="{8AA0FA1D-7B8C-4DFE-96E3-3AA7B5B9DE22}"/>
              </a:ext>
            </a:extLst>
          </p:cNvPr>
          <p:cNvPicPr>
            <a:picLocks noChangeAspect="1"/>
          </p:cNvPicPr>
          <p:nvPr/>
        </p:nvPicPr>
        <p:blipFill>
          <a:blip r:embed="rId3"/>
          <a:stretch>
            <a:fillRect/>
          </a:stretch>
        </p:blipFill>
        <p:spPr>
          <a:xfrm>
            <a:off x="809244" y="900070"/>
            <a:ext cx="6915853" cy="4281242"/>
          </a:xfrm>
          <a:prstGeom prst="rect">
            <a:avLst/>
          </a:prstGeom>
        </p:spPr>
      </p:pic>
    </p:spTree>
    <p:extLst>
      <p:ext uri="{BB962C8B-B14F-4D97-AF65-F5344CB8AC3E}">
        <p14:creationId xmlns:p14="http://schemas.microsoft.com/office/powerpoint/2010/main" val="658128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8C4D47-E25B-46ED-88CD-C8F1A8A49F3A}"/>
              </a:ext>
            </a:extLst>
          </p:cNvPr>
          <p:cNvSpPr txBox="1"/>
          <p:nvPr/>
        </p:nvSpPr>
        <p:spPr>
          <a:xfrm>
            <a:off x="58057" y="130629"/>
            <a:ext cx="8955314" cy="707886"/>
          </a:xfrm>
          <a:prstGeom prst="rect">
            <a:avLst/>
          </a:prstGeom>
          <a:noFill/>
        </p:spPr>
        <p:txBody>
          <a:bodyPr wrap="square">
            <a:spAutoFit/>
          </a:bodyPr>
          <a:lstStyle/>
          <a:p>
            <a:r>
              <a:rPr lang="en-US" sz="4000" dirty="0">
                <a:solidFill>
                  <a:srgbClr val="134F5C"/>
                </a:solidFill>
              </a:rPr>
              <a:t>Demo: unnecessary movement</a:t>
            </a:r>
            <a:endParaRPr lang="en-US" sz="4000" dirty="0"/>
          </a:p>
        </p:txBody>
      </p:sp>
      <p:graphicFrame>
        <p:nvGraphicFramePr>
          <p:cNvPr id="3" name="Diagram 2">
            <a:extLst>
              <a:ext uri="{FF2B5EF4-FFF2-40B4-BE49-F238E27FC236}">
                <a16:creationId xmlns:a16="http://schemas.microsoft.com/office/drawing/2014/main" id="{6ADC2DF1-66F8-4D63-BA40-DF26EAC1AAB6}"/>
              </a:ext>
            </a:extLst>
          </p:cNvPr>
          <p:cNvGraphicFramePr/>
          <p:nvPr/>
        </p:nvGraphicFramePr>
        <p:xfrm>
          <a:off x="0" y="4879332"/>
          <a:ext cx="9144000" cy="2670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DE0C6DC7-8DBD-49CD-821C-556327030C6A}"/>
              </a:ext>
            </a:extLst>
          </p:cNvPr>
          <p:cNvSpPr txBox="1"/>
          <p:nvPr/>
        </p:nvSpPr>
        <p:spPr>
          <a:xfrm>
            <a:off x="7619999" y="900070"/>
            <a:ext cx="972458" cy="400110"/>
          </a:xfrm>
          <a:prstGeom prst="rect">
            <a:avLst/>
          </a:prstGeom>
          <a:noFill/>
        </p:spPr>
        <p:txBody>
          <a:bodyPr wrap="square" rtlCol="0">
            <a:spAutoFit/>
          </a:bodyPr>
          <a:lstStyle/>
          <a:p>
            <a:r>
              <a:rPr lang="en-US" sz="2000" b="1" dirty="0"/>
              <a:t>5X</a:t>
            </a:r>
          </a:p>
        </p:txBody>
      </p:sp>
      <p:pic>
        <p:nvPicPr>
          <p:cNvPr id="4" name="ddqn_5x">
            <a:hlinkClick r:id="" action="ppaction://media"/>
            <a:extLst>
              <a:ext uri="{FF2B5EF4-FFF2-40B4-BE49-F238E27FC236}">
                <a16:creationId xmlns:a16="http://schemas.microsoft.com/office/drawing/2014/main" id="{B37FCEF2-7B22-4E1D-A7F2-C7CAC36849D4}"/>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527854" y="1056925"/>
            <a:ext cx="5671231" cy="3346346"/>
          </a:xfrm>
          <a:prstGeom prst="rect">
            <a:avLst/>
          </a:prstGeom>
        </p:spPr>
      </p:pic>
      <p:sp>
        <p:nvSpPr>
          <p:cNvPr id="2" name="Slide Number Placeholder 1">
            <a:extLst>
              <a:ext uri="{FF2B5EF4-FFF2-40B4-BE49-F238E27FC236}">
                <a16:creationId xmlns:a16="http://schemas.microsoft.com/office/drawing/2014/main" id="{A84CD548-D342-4381-A02B-4EFD3F3157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951561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9"/>
          <p:cNvPicPr preferRelativeResize="0"/>
          <p:nvPr/>
        </p:nvPicPr>
        <p:blipFill>
          <a:blip r:embed="rId3">
            <a:alphaModFix/>
          </a:blip>
          <a:stretch>
            <a:fillRect/>
          </a:stretch>
        </p:blipFill>
        <p:spPr>
          <a:xfrm>
            <a:off x="404734" y="0"/>
            <a:ext cx="8517581" cy="4441708"/>
          </a:xfrm>
          <a:prstGeom prst="rect">
            <a:avLst/>
          </a:prstGeom>
          <a:noFill/>
          <a:ln>
            <a:noFill/>
          </a:ln>
        </p:spPr>
      </p:pic>
      <p:sp>
        <p:nvSpPr>
          <p:cNvPr id="223" name="Google Shape;223;p39"/>
          <p:cNvSpPr txBox="1"/>
          <p:nvPr/>
        </p:nvSpPr>
        <p:spPr>
          <a:xfrm>
            <a:off x="6328384" y="3903850"/>
            <a:ext cx="644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Slide credit: Shusen Wang</a:t>
            </a:r>
            <a:endParaRPr dirty="0"/>
          </a:p>
        </p:txBody>
      </p:sp>
      <p:graphicFrame>
        <p:nvGraphicFramePr>
          <p:cNvPr id="7" name="Diagram 6">
            <a:extLst>
              <a:ext uri="{FF2B5EF4-FFF2-40B4-BE49-F238E27FC236}">
                <a16:creationId xmlns:a16="http://schemas.microsoft.com/office/drawing/2014/main" id="{D5EBCC6B-BD1A-418F-9D76-BA5E42D53DF3}"/>
              </a:ext>
            </a:extLst>
          </p:cNvPr>
          <p:cNvGraphicFramePr/>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Slide Number Placeholder 1">
            <a:extLst>
              <a:ext uri="{FF2B5EF4-FFF2-40B4-BE49-F238E27FC236}">
                <a16:creationId xmlns:a16="http://schemas.microsoft.com/office/drawing/2014/main" id="{798695C7-C4A7-403E-AEA1-17686B893D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395133138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ctrTitle"/>
          </p:nvPr>
        </p:nvSpPr>
        <p:spPr>
          <a:xfrm>
            <a:off x="193828" y="444550"/>
            <a:ext cx="5871300" cy="54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dirty="0">
                <a:solidFill>
                  <a:srgbClr val="134F5C"/>
                </a:solidFill>
              </a:rPr>
              <a:t>Purpose of the Study</a:t>
            </a:r>
            <a:endParaRPr sz="4400" dirty="0">
              <a:solidFill>
                <a:srgbClr val="134F5C"/>
              </a:solidFill>
            </a:endParaRPr>
          </a:p>
        </p:txBody>
      </p:sp>
      <p:sp>
        <p:nvSpPr>
          <p:cNvPr id="84" name="Google Shape;84;p18"/>
          <p:cNvSpPr txBox="1">
            <a:spLocks noGrp="1"/>
          </p:cNvSpPr>
          <p:nvPr>
            <p:ph type="subTitle" idx="1"/>
          </p:nvPr>
        </p:nvSpPr>
        <p:spPr>
          <a:xfrm>
            <a:off x="311700" y="1754901"/>
            <a:ext cx="8520600" cy="197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600" dirty="0"/>
              <a:t>Control the robotic arm to aim and pour solid objects into the target container  </a:t>
            </a:r>
            <a:endParaRPr sz="3600" dirty="0"/>
          </a:p>
        </p:txBody>
      </p:sp>
      <p:sp>
        <p:nvSpPr>
          <p:cNvPr id="2" name="Slide Number Placeholder 1">
            <a:extLst>
              <a:ext uri="{FF2B5EF4-FFF2-40B4-BE49-F238E27FC236}">
                <a16:creationId xmlns:a16="http://schemas.microsoft.com/office/drawing/2014/main" id="{2319541E-CB8D-40CE-9BE6-178F8E9D1C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graphicFrame>
        <p:nvGraphicFramePr>
          <p:cNvPr id="6" name="Diagram 5">
            <a:extLst>
              <a:ext uri="{FF2B5EF4-FFF2-40B4-BE49-F238E27FC236}">
                <a16:creationId xmlns:a16="http://schemas.microsoft.com/office/drawing/2014/main" id="{054633CD-4C0B-4D8D-B57E-23E15C9FA86B}"/>
              </a:ext>
            </a:extLst>
          </p:cNvPr>
          <p:cNvGraphicFramePr/>
          <p:nvPr>
            <p:extLst>
              <p:ext uri="{D42A27DB-BD31-4B8C-83A1-F6EECF244321}">
                <p14:modId xmlns:p14="http://schemas.microsoft.com/office/powerpoint/2010/main" val="1902938785"/>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0"/>
          <p:cNvSpPr txBox="1"/>
          <p:nvPr/>
        </p:nvSpPr>
        <p:spPr>
          <a:xfrm>
            <a:off x="6768530" y="4505374"/>
            <a:ext cx="644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Slide credit: Shusen Wang</a:t>
            </a:r>
            <a:endParaRPr dirty="0"/>
          </a:p>
        </p:txBody>
      </p:sp>
      <p:pic>
        <p:nvPicPr>
          <p:cNvPr id="229" name="Google Shape;229;p40"/>
          <p:cNvPicPr preferRelativeResize="0"/>
          <p:nvPr/>
        </p:nvPicPr>
        <p:blipFill rotWithShape="1">
          <a:blip r:embed="rId3">
            <a:alphaModFix/>
          </a:blip>
          <a:srcRect r="2305" b="4168"/>
          <a:stretch/>
        </p:blipFill>
        <p:spPr>
          <a:xfrm>
            <a:off x="463148" y="510495"/>
            <a:ext cx="8217703" cy="3994879"/>
          </a:xfrm>
          <a:prstGeom prst="rect">
            <a:avLst/>
          </a:prstGeom>
          <a:noFill/>
          <a:ln>
            <a:noFill/>
          </a:ln>
        </p:spPr>
      </p:pic>
      <p:graphicFrame>
        <p:nvGraphicFramePr>
          <p:cNvPr id="6" name="Diagram 5">
            <a:extLst>
              <a:ext uri="{FF2B5EF4-FFF2-40B4-BE49-F238E27FC236}">
                <a16:creationId xmlns:a16="http://schemas.microsoft.com/office/drawing/2014/main" id="{51948978-D69F-4AAF-ABC8-51E0BB7BB606}"/>
              </a:ext>
            </a:extLst>
          </p:cNvPr>
          <p:cNvGraphicFramePr/>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Slide Number Placeholder 1">
            <a:extLst>
              <a:ext uri="{FF2B5EF4-FFF2-40B4-BE49-F238E27FC236}">
                <a16:creationId xmlns:a16="http://schemas.microsoft.com/office/drawing/2014/main" id="{68572E96-0DC9-46F1-AB68-03E72D6FE3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17683638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4" name="Google Shape;244;p42"/>
          <p:cNvPicPr preferRelativeResize="0"/>
          <p:nvPr/>
        </p:nvPicPr>
        <p:blipFill>
          <a:blip r:embed="rId3">
            <a:alphaModFix/>
          </a:blip>
          <a:stretch>
            <a:fillRect/>
          </a:stretch>
        </p:blipFill>
        <p:spPr>
          <a:xfrm>
            <a:off x="674557" y="235417"/>
            <a:ext cx="7659974" cy="4179852"/>
          </a:xfrm>
          <a:prstGeom prst="rect">
            <a:avLst/>
          </a:prstGeom>
          <a:noFill/>
          <a:ln>
            <a:noFill/>
          </a:ln>
        </p:spPr>
      </p:pic>
      <p:sp>
        <p:nvSpPr>
          <p:cNvPr id="245" name="Google Shape;245;p42"/>
          <p:cNvSpPr txBox="1"/>
          <p:nvPr/>
        </p:nvSpPr>
        <p:spPr>
          <a:xfrm>
            <a:off x="6533951" y="4415269"/>
            <a:ext cx="644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Slide credit: Shusen Wang</a:t>
            </a:r>
            <a:endParaRPr dirty="0"/>
          </a:p>
        </p:txBody>
      </p:sp>
      <p:graphicFrame>
        <p:nvGraphicFramePr>
          <p:cNvPr id="8" name="Diagram 7">
            <a:extLst>
              <a:ext uri="{FF2B5EF4-FFF2-40B4-BE49-F238E27FC236}">
                <a16:creationId xmlns:a16="http://schemas.microsoft.com/office/drawing/2014/main" id="{CE0D87CB-11F2-402F-A601-D5A5AA1F608F}"/>
              </a:ext>
            </a:extLst>
          </p:cNvPr>
          <p:cNvGraphicFramePr/>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Slide Number Placeholder 1">
            <a:extLst>
              <a:ext uri="{FF2B5EF4-FFF2-40B4-BE49-F238E27FC236}">
                <a16:creationId xmlns:a16="http://schemas.microsoft.com/office/drawing/2014/main" id="{FBF5EDE1-9C6E-4963-88D5-9727EC11DB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37626729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487C5E-967C-4BD2-B2AD-497AE7EC7E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
        <p:nvSpPr>
          <p:cNvPr id="5" name="TextBox 4">
            <a:extLst>
              <a:ext uri="{FF2B5EF4-FFF2-40B4-BE49-F238E27FC236}">
                <a16:creationId xmlns:a16="http://schemas.microsoft.com/office/drawing/2014/main" id="{F823E00A-4C2A-49C1-8FE2-CC7CDC6C53D0}"/>
              </a:ext>
            </a:extLst>
          </p:cNvPr>
          <p:cNvSpPr txBox="1"/>
          <p:nvPr/>
        </p:nvSpPr>
        <p:spPr>
          <a:xfrm>
            <a:off x="620927" y="905231"/>
            <a:ext cx="7673546" cy="2031325"/>
          </a:xfrm>
          <a:prstGeom prst="rect">
            <a:avLst/>
          </a:prstGeom>
          <a:noFill/>
        </p:spPr>
        <p:txBody>
          <a:bodyPr wrap="square">
            <a:spAutoFit/>
          </a:bodyPr>
          <a:lstStyle/>
          <a:p>
            <a:r>
              <a:rPr lang="en-US" b="0" i="0" dirty="0">
                <a:effectLst/>
                <a:latin typeface="Arial" panose="020B0604020202020204" pitchFamily="34" charset="0"/>
              </a:rPr>
              <a:t>Temporal-Logic-Based Reward Shaping for Continuing Reinforcement Learning Tasks</a:t>
            </a:r>
          </a:p>
          <a:p>
            <a:r>
              <a:rPr lang="en-US" dirty="0">
                <a:latin typeface="Arial" panose="020B0604020202020204" pitchFamily="34" charset="0"/>
              </a:rPr>
              <a:t>Batch Exploration with Examples for Scalable Robotic Reinforcement Learning</a:t>
            </a:r>
          </a:p>
          <a:p>
            <a:r>
              <a:rPr lang="en-US" b="0" i="0" dirty="0">
                <a:solidFill>
                  <a:srgbClr val="111111"/>
                </a:solidFill>
                <a:effectLst/>
                <a:latin typeface="Roboto" panose="02000000000000000000" pitchFamily="2" charset="0"/>
              </a:rPr>
              <a:t>Learning Deep Neural Policies with Stability Guarantees</a:t>
            </a:r>
          </a:p>
          <a:p>
            <a:r>
              <a:rPr lang="en-US" dirty="0">
                <a:latin typeface="Arial" panose="020B0604020202020204" pitchFamily="34" charset="0"/>
              </a:rPr>
              <a:t>A</a:t>
            </a:r>
            <a:r>
              <a:rPr lang="en-US" dirty="0"/>
              <a:t>ccelerating Robotic Reinforcement Learning via Parameterized Action Primitives</a:t>
            </a:r>
          </a:p>
          <a:p>
            <a:r>
              <a:rPr lang="en-US" dirty="0"/>
              <a:t>Living Object Grasping Using Two-Stage Graph Reinforcement Learning</a:t>
            </a:r>
          </a:p>
          <a:p>
            <a:endParaRPr lang="en-US" dirty="0"/>
          </a:p>
          <a:p>
            <a:r>
              <a:rPr lang="en-US" b="1" dirty="0"/>
              <a:t>Why only </a:t>
            </a:r>
            <a:r>
              <a:rPr lang="en-US" b="1" dirty="0" err="1"/>
              <a:t>yz</a:t>
            </a:r>
            <a:endParaRPr lang="en-US" b="1" dirty="0"/>
          </a:p>
          <a:p>
            <a:pPr marL="285750" indent="-285750">
              <a:buFont typeface="Arial" panose="020B0604020202020204" pitchFamily="34" charset="0"/>
              <a:buChar char="•"/>
            </a:pPr>
            <a:r>
              <a:rPr lang="en-US" dirty="0"/>
              <a:t>Faster convergence, mimic human behavior </a:t>
            </a:r>
          </a:p>
          <a:p>
            <a:endParaRPr lang="en-US" dirty="0"/>
          </a:p>
        </p:txBody>
      </p:sp>
      <p:sp>
        <p:nvSpPr>
          <p:cNvPr id="7" name="TextBox 6">
            <a:extLst>
              <a:ext uri="{FF2B5EF4-FFF2-40B4-BE49-F238E27FC236}">
                <a16:creationId xmlns:a16="http://schemas.microsoft.com/office/drawing/2014/main" id="{894771FC-CF67-4DB4-88EF-558150606906}"/>
              </a:ext>
            </a:extLst>
          </p:cNvPr>
          <p:cNvSpPr txBox="1"/>
          <p:nvPr/>
        </p:nvSpPr>
        <p:spPr>
          <a:xfrm>
            <a:off x="620927" y="597454"/>
            <a:ext cx="7168896" cy="307777"/>
          </a:xfrm>
          <a:prstGeom prst="rect">
            <a:avLst/>
          </a:prstGeom>
          <a:noFill/>
        </p:spPr>
        <p:txBody>
          <a:bodyPr wrap="square">
            <a:spAutoFit/>
          </a:bodyPr>
          <a:lstStyle/>
          <a:p>
            <a:r>
              <a:rPr lang="en-US" b="1" dirty="0"/>
              <a:t>Why making the workspace small </a:t>
            </a:r>
          </a:p>
        </p:txBody>
      </p:sp>
      <p:sp>
        <p:nvSpPr>
          <p:cNvPr id="9" name="TextBox 8">
            <a:extLst>
              <a:ext uri="{FF2B5EF4-FFF2-40B4-BE49-F238E27FC236}">
                <a16:creationId xmlns:a16="http://schemas.microsoft.com/office/drawing/2014/main" id="{4C488584-7A5E-416C-BD56-0496BB25200B}"/>
              </a:ext>
            </a:extLst>
          </p:cNvPr>
          <p:cNvSpPr txBox="1"/>
          <p:nvPr/>
        </p:nvSpPr>
        <p:spPr>
          <a:xfrm>
            <a:off x="620927" y="2807114"/>
            <a:ext cx="7283196" cy="1815882"/>
          </a:xfrm>
          <a:prstGeom prst="rect">
            <a:avLst/>
          </a:prstGeom>
          <a:noFill/>
        </p:spPr>
        <p:txBody>
          <a:bodyPr wrap="square">
            <a:spAutoFit/>
          </a:bodyPr>
          <a:lstStyle/>
          <a:p>
            <a:r>
              <a:rPr lang="en-US" b="1" dirty="0"/>
              <a:t>What is the point to have visual model if non-visual is so good </a:t>
            </a:r>
          </a:p>
          <a:p>
            <a:pPr marL="285750" indent="-285750">
              <a:buFont typeface="Arial" panose="020B0604020202020204" pitchFamily="34" charset="0"/>
              <a:buChar char="•"/>
            </a:pPr>
            <a:r>
              <a:rPr lang="en-US" dirty="0"/>
              <a:t>Using visual input is a classic solution in robotics. Because human can’t perform most of the tasks without vision, it is natural to try to solve a task with robot using vision. But our method provides a solution that works without vision. This makes our method cheaper and more robust.  </a:t>
            </a:r>
          </a:p>
          <a:p>
            <a:r>
              <a:rPr lang="en-US" b="1" dirty="0"/>
              <a:t>Why kappa is only fed to the actor while cross section is fed to both</a:t>
            </a:r>
          </a:p>
          <a:p>
            <a:pPr marL="285750" indent="-285750">
              <a:buFont typeface="Arial" panose="020B0604020202020204" pitchFamily="34" charset="0"/>
              <a:buChar char="•"/>
            </a:pPr>
            <a:r>
              <a:rPr lang="en-US" dirty="0"/>
              <a:t>Cross section is one of the input state so by the definition of RL, it has to be fed to both. Kappa is an auxiliary term for improving the performance </a:t>
            </a:r>
          </a:p>
        </p:txBody>
      </p:sp>
    </p:spTree>
    <p:extLst>
      <p:ext uri="{BB962C8B-B14F-4D97-AF65-F5344CB8AC3E}">
        <p14:creationId xmlns:p14="http://schemas.microsoft.com/office/powerpoint/2010/main" val="18193070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9FE07B-01D3-4CC5-88CA-44BFA9B172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
        <p:nvSpPr>
          <p:cNvPr id="4" name="TextBox 3">
            <a:extLst>
              <a:ext uri="{FF2B5EF4-FFF2-40B4-BE49-F238E27FC236}">
                <a16:creationId xmlns:a16="http://schemas.microsoft.com/office/drawing/2014/main" id="{FD44CF2A-0D5E-4EBC-82D6-6191DC95899F}"/>
              </a:ext>
            </a:extLst>
          </p:cNvPr>
          <p:cNvSpPr txBox="1"/>
          <p:nvPr/>
        </p:nvSpPr>
        <p:spPr>
          <a:xfrm>
            <a:off x="385103" y="345362"/>
            <a:ext cx="8373794" cy="4185761"/>
          </a:xfrm>
          <a:prstGeom prst="rect">
            <a:avLst/>
          </a:prstGeom>
          <a:noFill/>
        </p:spPr>
        <p:txBody>
          <a:bodyPr wrap="square" rtlCol="0">
            <a:spAutoFit/>
          </a:bodyPr>
          <a:lstStyle/>
          <a:p>
            <a:r>
              <a:rPr lang="en-US" b="1" dirty="0"/>
              <a:t>Why acceleration in slide 36 is a good thing</a:t>
            </a:r>
          </a:p>
          <a:p>
            <a:pPr marL="285750" lvl="3" indent="-285750">
              <a:buFont typeface="Arial" panose="020B0604020202020204" pitchFamily="34" charset="0"/>
              <a:buChar char="•"/>
            </a:pPr>
            <a:r>
              <a:rPr lang="en-US" dirty="0"/>
              <a:t>If the speed is not an extreme, the falling stream will be narrower, especially for cubes. When I try to pour wooden cube, and collecting data for another paper, cube will not come out one by one. The slower I go, the more outliers I have, because of the static friction.  But if I dump it, the chance of getting outliers is small. </a:t>
            </a:r>
          </a:p>
          <a:p>
            <a:r>
              <a:rPr lang="en-US" b="1" dirty="0"/>
              <a:t>Why use training setting  </a:t>
            </a:r>
          </a:p>
          <a:p>
            <a:pPr marL="285750" indent="-285750">
              <a:buFont typeface="Arial" panose="020B0604020202020204" pitchFamily="34" charset="0"/>
              <a:buChar char="•"/>
            </a:pPr>
            <a:r>
              <a:rPr lang="en-US" dirty="0"/>
              <a:t>In reinforcement learning, we don’t actually have the split train/eval/test. As long as the MDP elements still represent the environment and action accurately,  the model should work no matter what. We define the two settings to see how good our models generate to unseen objects.</a:t>
            </a:r>
          </a:p>
          <a:p>
            <a:r>
              <a:rPr lang="en-US" b="1" dirty="0"/>
              <a:t>Why vision input doesn’t work</a:t>
            </a:r>
          </a:p>
          <a:p>
            <a:pPr marL="285750" indent="-285750">
              <a:buFont typeface="Arial" panose="020B0604020202020204" pitchFamily="34" charset="0"/>
              <a:buChar char="•"/>
            </a:pPr>
            <a:r>
              <a:rPr lang="en-US" dirty="0"/>
              <a:t>In fact, DDPG has a mean number of outlier of 2.41 in the top 4 category in using Cam2. </a:t>
            </a:r>
          </a:p>
          <a:p>
            <a:pPr marL="285750" indent="-285750">
              <a:buFont typeface="Arial" panose="020B0604020202020204" pitchFamily="34" charset="0"/>
              <a:buChar char="•"/>
            </a:pPr>
            <a:r>
              <a:rPr lang="en-US" dirty="0"/>
              <a:t>It does help the agents to some extent.  There are two main reasons. First is the fully connected layers can’t extract the information that is helpful for pouring, in other words it is not goal orientated. It may just learn something else, such as the hue or shape of the image. The second reason is mentioned in the slide. The image itself may not have much meaningful information. </a:t>
            </a:r>
          </a:p>
          <a:p>
            <a:r>
              <a:rPr lang="en-US" b="1" dirty="0"/>
              <a:t>Why Kappa helps</a:t>
            </a:r>
          </a:p>
          <a:p>
            <a:pPr marL="285750" indent="-285750">
              <a:buFont typeface="Arial" panose="020B0604020202020204" pitchFamily="34" charset="0"/>
              <a:buChar char="•"/>
            </a:pPr>
            <a:r>
              <a:rPr lang="en-US" dirty="0"/>
              <a:t>Kappa can efficiently indicate the shape of the content, especially we are using cubes. So the MLP for processing kappa can represent the shape without using visual inputs. And because the agents now know what content is in the cup, they can act accordingly. </a:t>
            </a:r>
          </a:p>
        </p:txBody>
      </p:sp>
    </p:spTree>
    <p:extLst>
      <p:ext uri="{BB962C8B-B14F-4D97-AF65-F5344CB8AC3E}">
        <p14:creationId xmlns:p14="http://schemas.microsoft.com/office/powerpoint/2010/main" val="2102120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311700" y="412123"/>
            <a:ext cx="6224700" cy="5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solidFill>
                  <a:srgbClr val="134F5C"/>
                </a:solidFill>
              </a:rPr>
              <a:t>Problem Formulation </a:t>
            </a:r>
            <a:endParaRPr sz="4000" dirty="0">
              <a:solidFill>
                <a:srgbClr val="134F5C"/>
              </a:solidFill>
            </a:endParaRPr>
          </a:p>
        </p:txBody>
      </p:sp>
      <p:sp>
        <p:nvSpPr>
          <p:cNvPr id="90" name="Google Shape;90;p19"/>
          <p:cNvSpPr txBox="1">
            <a:spLocks noGrp="1"/>
          </p:cNvSpPr>
          <p:nvPr>
            <p:ph type="subTitle" idx="1"/>
          </p:nvPr>
        </p:nvSpPr>
        <p:spPr>
          <a:xfrm>
            <a:off x="311700" y="1007023"/>
            <a:ext cx="8520600" cy="3793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1700" dirty="0"/>
              <a:t>Further divide the problem into </a:t>
            </a:r>
            <a:endParaRPr sz="1700" dirty="0"/>
          </a:p>
          <a:p>
            <a:pPr marL="914400" lvl="1" indent="-355600" algn="l" rtl="0">
              <a:spcBef>
                <a:spcPts val="0"/>
              </a:spcBef>
              <a:spcAft>
                <a:spcPts val="0"/>
              </a:spcAft>
              <a:buSzPts val="2000"/>
              <a:buChar char="○"/>
            </a:pPr>
            <a:r>
              <a:rPr lang="en" sz="1700" dirty="0"/>
              <a:t>Visual aided models</a:t>
            </a:r>
            <a:endParaRPr sz="1700" dirty="0"/>
          </a:p>
          <a:p>
            <a:pPr marL="914400" lvl="1" indent="-355600" algn="l" rtl="0">
              <a:spcBef>
                <a:spcPts val="0"/>
              </a:spcBef>
              <a:spcAft>
                <a:spcPts val="0"/>
              </a:spcAft>
              <a:buSzPts val="2000"/>
              <a:buChar char="○"/>
            </a:pPr>
            <a:r>
              <a:rPr lang="en" sz="1700" dirty="0"/>
              <a:t>Non-visual models </a:t>
            </a:r>
          </a:p>
          <a:p>
            <a:pPr marL="558800" lvl="1" indent="0" algn="l" rtl="0">
              <a:spcBef>
                <a:spcPts val="0"/>
              </a:spcBef>
              <a:spcAft>
                <a:spcPts val="0"/>
              </a:spcAft>
              <a:buSzPts val="2000"/>
            </a:pPr>
            <a:endParaRPr sz="1700" dirty="0"/>
          </a:p>
          <a:p>
            <a:pPr marL="457200" lvl="0" indent="-342900" algn="l" rtl="0">
              <a:spcBef>
                <a:spcPts val="1000"/>
              </a:spcBef>
              <a:spcAft>
                <a:spcPts val="0"/>
              </a:spcAft>
              <a:buSzPts val="1800"/>
              <a:buChar char="●"/>
            </a:pPr>
            <a:r>
              <a:rPr lang="en-US" sz="1700" dirty="0"/>
              <a:t>Rationale of non-visual models:</a:t>
            </a:r>
          </a:p>
          <a:p>
            <a:pPr marL="914400" lvl="1" indent="-317500" algn="l" rtl="0">
              <a:spcBef>
                <a:spcPts val="0"/>
              </a:spcBef>
              <a:spcAft>
                <a:spcPts val="0"/>
              </a:spcAft>
              <a:buSzPts val="1400"/>
              <a:buChar char="○"/>
            </a:pPr>
            <a:r>
              <a:rPr lang="en-US" sz="1700" dirty="0"/>
              <a:t>Visual inputs are not reliable in real life </a:t>
            </a:r>
          </a:p>
          <a:p>
            <a:pPr marL="914400" lvl="1" indent="-317500" algn="l" rtl="0">
              <a:spcBef>
                <a:spcPts val="0"/>
              </a:spcBef>
              <a:spcAft>
                <a:spcPts val="0"/>
              </a:spcAft>
              <a:buSzPts val="1400"/>
              <a:buChar char="○"/>
            </a:pPr>
            <a:r>
              <a:rPr lang="en-US" sz="1700" dirty="0"/>
              <a:t>Processing images is relatively slow</a:t>
            </a:r>
          </a:p>
          <a:p>
            <a:pPr marL="596900" lvl="1" indent="0" algn="l" rtl="0">
              <a:spcBef>
                <a:spcPts val="0"/>
              </a:spcBef>
              <a:spcAft>
                <a:spcPts val="0"/>
              </a:spcAft>
              <a:buSzPts val="1400"/>
            </a:pPr>
            <a:endParaRPr lang="en-US" sz="1700" dirty="0"/>
          </a:p>
          <a:p>
            <a:pPr marL="457200" lvl="0" indent="-355600" algn="l" rtl="0">
              <a:lnSpc>
                <a:spcPct val="200000"/>
              </a:lnSpc>
              <a:spcBef>
                <a:spcPts val="0"/>
              </a:spcBef>
              <a:spcAft>
                <a:spcPts val="0"/>
              </a:spcAft>
              <a:buSzPts val="2000"/>
              <a:buChar char="●"/>
            </a:pPr>
            <a:r>
              <a:rPr lang="en-US" sz="1700" dirty="0"/>
              <a:t>Pouring content: cuboid </a:t>
            </a:r>
          </a:p>
          <a:p>
            <a:pPr marL="914400" lvl="1" indent="-355600" algn="l" rtl="0">
              <a:spcBef>
                <a:spcPts val="0"/>
              </a:spcBef>
              <a:spcAft>
                <a:spcPts val="0"/>
              </a:spcAft>
              <a:buSzPts val="2000"/>
              <a:buChar char="○"/>
            </a:pPr>
            <a:r>
              <a:rPr lang="en-US" sz="1700" dirty="0"/>
              <a:t>Aggressive collision</a:t>
            </a:r>
          </a:p>
          <a:p>
            <a:pPr marL="914400" lvl="1" indent="-355600" algn="l" rtl="0">
              <a:spcBef>
                <a:spcPts val="0"/>
              </a:spcBef>
              <a:spcAft>
                <a:spcPts val="0"/>
              </a:spcAft>
              <a:buSzPts val="2000"/>
              <a:buChar char="○"/>
            </a:pPr>
            <a:r>
              <a:rPr lang="en-US" sz="1700" dirty="0"/>
              <a:t>Rigid movement due to flat surface and static friction</a:t>
            </a:r>
            <a:endParaRPr sz="1700" dirty="0"/>
          </a:p>
        </p:txBody>
      </p:sp>
      <p:sp>
        <p:nvSpPr>
          <p:cNvPr id="2" name="Slide Number Placeholder 1">
            <a:extLst>
              <a:ext uri="{FF2B5EF4-FFF2-40B4-BE49-F238E27FC236}">
                <a16:creationId xmlns:a16="http://schemas.microsoft.com/office/drawing/2014/main" id="{4B8E7605-5D2C-46E2-8587-AB57FBC5DF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graphicFrame>
        <p:nvGraphicFramePr>
          <p:cNvPr id="6" name="Diagram 5">
            <a:extLst>
              <a:ext uri="{FF2B5EF4-FFF2-40B4-BE49-F238E27FC236}">
                <a16:creationId xmlns:a16="http://schemas.microsoft.com/office/drawing/2014/main" id="{2F3AD541-04B4-411B-81BD-99141FA38A07}"/>
              </a:ext>
            </a:extLst>
          </p:cNvPr>
          <p:cNvGraphicFramePr/>
          <p:nvPr>
            <p:extLst>
              <p:ext uri="{D42A27DB-BD31-4B8C-83A1-F6EECF244321}">
                <p14:modId xmlns:p14="http://schemas.microsoft.com/office/powerpoint/2010/main" val="2725014369"/>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0"/>
          <p:cNvSpPr txBox="1">
            <a:spLocks noGrp="1"/>
          </p:cNvSpPr>
          <p:nvPr>
            <p:ph type="ctrTitle"/>
          </p:nvPr>
        </p:nvSpPr>
        <p:spPr>
          <a:xfrm>
            <a:off x="311696" y="273275"/>
            <a:ext cx="8257500" cy="917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600" dirty="0">
                <a:solidFill>
                  <a:srgbClr val="134F5C"/>
                </a:solidFill>
              </a:rPr>
              <a:t>Problem Formulation-cont </a:t>
            </a:r>
            <a:endParaRPr sz="3600" dirty="0">
              <a:solidFill>
                <a:srgbClr val="134F5C"/>
              </a:solidFill>
            </a:endParaRPr>
          </a:p>
        </p:txBody>
      </p:sp>
      <p:sp>
        <p:nvSpPr>
          <p:cNvPr id="167" name="Google Shape;167;p30"/>
          <p:cNvSpPr txBox="1">
            <a:spLocks noGrp="1"/>
          </p:cNvSpPr>
          <p:nvPr>
            <p:ph type="subTitle" idx="1"/>
          </p:nvPr>
        </p:nvSpPr>
        <p:spPr>
          <a:xfrm>
            <a:off x="311700" y="1239525"/>
            <a:ext cx="8713800" cy="3522600"/>
          </a:xfrm>
          <a:prstGeom prst="rect">
            <a:avLst/>
          </a:prstGeom>
        </p:spPr>
        <p:txBody>
          <a:bodyPr spcFirstLastPara="1" wrap="square" lIns="91425" tIns="91425" rIns="91425" bIns="91425" anchor="t" anchorCtr="0">
            <a:normAutofit fontScale="70000" lnSpcReduction="20000"/>
          </a:bodyPr>
          <a:lstStyle/>
          <a:p>
            <a:pPr marL="457200" lvl="0" indent="-355600" algn="l" rtl="0">
              <a:lnSpc>
                <a:spcPct val="160000"/>
              </a:lnSpc>
              <a:spcBef>
                <a:spcPts val="0"/>
              </a:spcBef>
              <a:spcAft>
                <a:spcPts val="0"/>
              </a:spcAft>
              <a:buSzPts val="2000"/>
              <a:buChar char="●"/>
            </a:pPr>
            <a:r>
              <a:rPr lang="en-US" sz="2000" dirty="0"/>
              <a:t>We define the pouring problem as a Markov decision process (MDP)</a:t>
            </a:r>
          </a:p>
          <a:p>
            <a:pPr lvl="1" indent="-355600" algn="l">
              <a:lnSpc>
                <a:spcPct val="160000"/>
              </a:lnSpc>
              <a:buSzPts val="2000"/>
              <a:buFont typeface="Wingdings" panose="05000000000000000000" pitchFamily="2" charset="2"/>
              <a:buChar char="v"/>
            </a:pPr>
            <a:r>
              <a:rPr lang="en-US" sz="2000" dirty="0"/>
              <a:t>M = (S, A, P, R, </a:t>
            </a:r>
            <a:r>
              <a:rPr lang="el-GR" sz="2000" dirty="0"/>
              <a:t>γ</a:t>
            </a:r>
            <a:r>
              <a:rPr lang="en-US" sz="2000" dirty="0"/>
              <a:t>)</a:t>
            </a:r>
          </a:p>
          <a:p>
            <a:pPr indent="-355600" algn="l">
              <a:lnSpc>
                <a:spcPct val="160000"/>
              </a:lnSpc>
              <a:buSzPts val="2000"/>
              <a:buChar char="●"/>
            </a:pPr>
            <a:r>
              <a:rPr lang="en-US" sz="2000" dirty="0"/>
              <a:t>S: a set of states</a:t>
            </a:r>
          </a:p>
          <a:p>
            <a:pPr marL="901700" lvl="1" indent="-342900" algn="l">
              <a:lnSpc>
                <a:spcPct val="160000"/>
              </a:lnSpc>
              <a:buSzPts val="2000"/>
              <a:buFont typeface="Wingdings" panose="05000000000000000000" pitchFamily="2" charset="2"/>
              <a:buChar char="v"/>
            </a:pPr>
            <a:r>
              <a:rPr lang="en-US" sz="2000" dirty="0"/>
              <a:t>End-effector’s pose: (y, z)</a:t>
            </a:r>
          </a:p>
          <a:p>
            <a:pPr marL="901700" lvl="1" indent="-342900" algn="l">
              <a:lnSpc>
                <a:spcPct val="160000"/>
              </a:lnSpc>
              <a:buSzPts val="2000"/>
              <a:buFont typeface="Wingdings" panose="05000000000000000000" pitchFamily="2" charset="2"/>
              <a:buChar char="v"/>
            </a:pPr>
            <a:r>
              <a:rPr lang="en-US" sz="2000" dirty="0"/>
              <a:t>Pouring content’s location </a:t>
            </a:r>
          </a:p>
          <a:p>
            <a:pPr indent="-355600" algn="l">
              <a:lnSpc>
                <a:spcPct val="160000"/>
              </a:lnSpc>
              <a:buSzPts val="2000"/>
              <a:buChar char="●"/>
            </a:pPr>
            <a:r>
              <a:rPr lang="en-US" sz="2000" dirty="0"/>
              <a:t>A: a set of actions (continuous or discrete)</a:t>
            </a:r>
          </a:p>
          <a:p>
            <a:pPr lvl="1" indent="-355600" algn="l">
              <a:lnSpc>
                <a:spcPct val="160000"/>
              </a:lnSpc>
              <a:buSzPts val="2000"/>
              <a:buFont typeface="Wingdings" panose="05000000000000000000" pitchFamily="2" charset="2"/>
              <a:buChar char="v"/>
            </a:pPr>
            <a:r>
              <a:rPr lang="en-US" sz="2000" dirty="0"/>
              <a:t>End-effector’s horizontal and vertical displacement: </a:t>
            </a:r>
            <a:r>
              <a:rPr lang="el-GR" sz="2000" dirty="0"/>
              <a:t>Δ</a:t>
            </a:r>
            <a:r>
              <a:rPr lang="en-US" sz="2000" dirty="0"/>
              <a:t>y, </a:t>
            </a:r>
            <a:r>
              <a:rPr lang="el-GR" sz="2000" dirty="0"/>
              <a:t>Δ</a:t>
            </a:r>
            <a:r>
              <a:rPr lang="en-US" sz="2000" dirty="0"/>
              <a:t>z </a:t>
            </a:r>
          </a:p>
          <a:p>
            <a:pPr lvl="1" indent="-355600" algn="l">
              <a:lnSpc>
                <a:spcPct val="160000"/>
              </a:lnSpc>
              <a:buSzPts val="2000"/>
              <a:buFont typeface="Wingdings" panose="05000000000000000000" pitchFamily="2" charset="2"/>
              <a:buChar char="v"/>
            </a:pPr>
            <a:r>
              <a:rPr lang="en-US" sz="2000" dirty="0"/>
              <a:t>Changes in end-effector’s rotation velocity: </a:t>
            </a:r>
            <a:r>
              <a:rPr lang="el-GR" sz="2000" dirty="0"/>
              <a:t>Δω</a:t>
            </a:r>
            <a:endParaRPr lang="en-US" sz="2000" dirty="0"/>
          </a:p>
          <a:p>
            <a:pPr indent="-355600" algn="l">
              <a:lnSpc>
                <a:spcPct val="160000"/>
              </a:lnSpc>
              <a:buSzPts val="2000"/>
              <a:buChar char="●"/>
            </a:pPr>
            <a:r>
              <a:rPr lang="en-US" sz="2000" dirty="0"/>
              <a:t>P: a deterministic transition probability </a:t>
            </a:r>
          </a:p>
          <a:p>
            <a:pPr indent="-355600" algn="l">
              <a:lnSpc>
                <a:spcPct val="160000"/>
              </a:lnSpc>
              <a:buSzPts val="2000"/>
              <a:buChar char="●"/>
            </a:pPr>
            <a:r>
              <a:rPr lang="en-US" sz="2000" dirty="0"/>
              <a:t>R: reward</a:t>
            </a:r>
          </a:p>
          <a:p>
            <a:pPr indent="-355600" algn="l">
              <a:lnSpc>
                <a:spcPct val="160000"/>
              </a:lnSpc>
              <a:buSzPts val="2000"/>
              <a:buChar char="●"/>
            </a:pPr>
            <a:r>
              <a:rPr lang="el-GR" sz="2000" dirty="0"/>
              <a:t>γ</a:t>
            </a:r>
            <a:r>
              <a:rPr lang="en-US" sz="2000" dirty="0"/>
              <a:t>: reward discount factor </a:t>
            </a:r>
          </a:p>
          <a:p>
            <a:pPr lvl="1" indent="-355600" algn="l">
              <a:lnSpc>
                <a:spcPct val="160000"/>
              </a:lnSpc>
              <a:buSzPts val="2000"/>
              <a:buChar char="●"/>
            </a:pPr>
            <a:endParaRPr sz="2000" dirty="0"/>
          </a:p>
        </p:txBody>
      </p:sp>
      <p:sp>
        <p:nvSpPr>
          <p:cNvPr id="2" name="Slide Number Placeholder 1">
            <a:extLst>
              <a:ext uri="{FF2B5EF4-FFF2-40B4-BE49-F238E27FC236}">
                <a16:creationId xmlns:a16="http://schemas.microsoft.com/office/drawing/2014/main" id="{E9093FCB-8B29-4C5D-9662-39AD551F72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graphicFrame>
        <p:nvGraphicFramePr>
          <p:cNvPr id="7" name="Diagram 6">
            <a:extLst>
              <a:ext uri="{FF2B5EF4-FFF2-40B4-BE49-F238E27FC236}">
                <a16:creationId xmlns:a16="http://schemas.microsoft.com/office/drawing/2014/main" id="{A94A1BC6-C11F-4E54-AB46-44444A51CBEE}"/>
              </a:ext>
            </a:extLst>
          </p:cNvPr>
          <p:cNvGraphicFramePr/>
          <p:nvPr>
            <p:extLst>
              <p:ext uri="{D42A27DB-BD31-4B8C-83A1-F6EECF244321}">
                <p14:modId xmlns:p14="http://schemas.microsoft.com/office/powerpoint/2010/main" val="2725014369"/>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2664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0"/>
          <p:cNvSpPr txBox="1">
            <a:spLocks noGrp="1"/>
          </p:cNvSpPr>
          <p:nvPr>
            <p:ph type="ctrTitle"/>
          </p:nvPr>
        </p:nvSpPr>
        <p:spPr>
          <a:xfrm>
            <a:off x="311696" y="273275"/>
            <a:ext cx="8257500" cy="917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4000" dirty="0">
                <a:solidFill>
                  <a:srgbClr val="134F5C"/>
                </a:solidFill>
              </a:rPr>
              <a:t>Bounded Work</a:t>
            </a:r>
            <a:r>
              <a:rPr lang="en-US" altLang="zh-CN" sz="4000" dirty="0">
                <a:solidFill>
                  <a:srgbClr val="134F5C"/>
                </a:solidFill>
              </a:rPr>
              <a:t>s</a:t>
            </a:r>
            <a:r>
              <a:rPr lang="en" sz="4000" dirty="0">
                <a:solidFill>
                  <a:srgbClr val="134F5C"/>
                </a:solidFill>
              </a:rPr>
              <a:t>pace</a:t>
            </a:r>
            <a:endParaRPr sz="4000" dirty="0">
              <a:solidFill>
                <a:srgbClr val="134F5C"/>
              </a:solidFill>
            </a:endParaRPr>
          </a:p>
        </p:txBody>
      </p:sp>
      <p:sp>
        <p:nvSpPr>
          <p:cNvPr id="167" name="Google Shape;167;p30"/>
          <p:cNvSpPr txBox="1">
            <a:spLocks noGrp="1"/>
          </p:cNvSpPr>
          <p:nvPr>
            <p:ph type="subTitle" idx="1"/>
          </p:nvPr>
        </p:nvSpPr>
        <p:spPr>
          <a:xfrm>
            <a:off x="311700" y="1239525"/>
            <a:ext cx="8713800" cy="35226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400" dirty="0"/>
              <a:t>Insight: good pouring positions should be close to the target</a:t>
            </a:r>
          </a:p>
          <a:p>
            <a:pPr lvl="1" indent="-355600" algn="l">
              <a:buSzPts val="2000"/>
              <a:buChar char="●"/>
            </a:pPr>
            <a:r>
              <a:rPr lang="en-US" sz="1800" dirty="0"/>
              <a:t>Prevent meaningless exploration</a:t>
            </a:r>
          </a:p>
          <a:p>
            <a:pPr lvl="1" indent="-355600" algn="l">
              <a:buSzPts val="2000"/>
              <a:buChar char="●"/>
            </a:pPr>
            <a:r>
              <a:rPr lang="en-US" sz="1800" dirty="0"/>
              <a:t>Speed up convergence </a:t>
            </a:r>
          </a:p>
          <a:p>
            <a:pPr marL="0" lvl="0" indent="0" algn="l" rtl="0">
              <a:spcBef>
                <a:spcPts val="0"/>
              </a:spcBef>
              <a:spcAft>
                <a:spcPts val="0"/>
              </a:spcAft>
              <a:buNone/>
            </a:pPr>
            <a:endParaRPr sz="2000" dirty="0"/>
          </a:p>
          <a:p>
            <a:pPr marL="457200" lvl="0" indent="-355600" algn="l" rtl="0">
              <a:spcBef>
                <a:spcPts val="0"/>
              </a:spcBef>
              <a:spcAft>
                <a:spcPts val="0"/>
              </a:spcAft>
              <a:buSzPts val="2000"/>
              <a:buChar char="●"/>
            </a:pPr>
            <a:r>
              <a:rPr lang="en" sz="2400" dirty="0"/>
              <a:t>20cm x 20cm movement perimeter in the yz plane</a:t>
            </a:r>
          </a:p>
          <a:p>
            <a:pPr marL="457200" lvl="0" indent="-355600" algn="l" rtl="0">
              <a:spcBef>
                <a:spcPts val="0"/>
              </a:spcBef>
              <a:spcAft>
                <a:spcPts val="0"/>
              </a:spcAft>
              <a:buSzPts val="2000"/>
              <a:buChar char="●"/>
            </a:pPr>
            <a:endParaRPr lang="en" sz="2000" dirty="0"/>
          </a:p>
          <a:p>
            <a:pPr marL="457200" lvl="0" indent="-355600" algn="l" rtl="0">
              <a:spcBef>
                <a:spcPts val="0"/>
              </a:spcBef>
              <a:spcAft>
                <a:spcPts val="0"/>
              </a:spcAft>
              <a:buSzPts val="2000"/>
              <a:buChar char="●"/>
            </a:pPr>
            <a:r>
              <a:rPr lang="en" sz="2400" dirty="0"/>
              <a:t>Limit each action’s </a:t>
            </a:r>
            <a:r>
              <a:rPr lang="en-US" sz="2400" dirty="0"/>
              <a:t>magnitude to [-0.1,0.1]</a:t>
            </a:r>
          </a:p>
          <a:p>
            <a:pPr lvl="1" indent="-355600" algn="l">
              <a:buSzPts val="2000"/>
              <a:buChar char="●"/>
            </a:pPr>
            <a:r>
              <a:rPr lang="en-US" sz="2000" dirty="0"/>
              <a:t>Prevent sudden movement</a:t>
            </a:r>
            <a:r>
              <a:rPr lang="en" sz="2000" dirty="0"/>
              <a:t> </a:t>
            </a:r>
          </a:p>
          <a:p>
            <a:pPr lvl="1" indent="-355600" algn="l">
              <a:buSzPts val="2000"/>
              <a:buChar char="●"/>
            </a:pPr>
            <a:r>
              <a:rPr lang="en-US" sz="2000" dirty="0"/>
              <a:t>Encourage smooth trajectories </a:t>
            </a:r>
            <a:endParaRPr sz="2000" dirty="0"/>
          </a:p>
        </p:txBody>
      </p:sp>
      <p:sp>
        <p:nvSpPr>
          <p:cNvPr id="2" name="Slide Number Placeholder 1">
            <a:extLst>
              <a:ext uri="{FF2B5EF4-FFF2-40B4-BE49-F238E27FC236}">
                <a16:creationId xmlns:a16="http://schemas.microsoft.com/office/drawing/2014/main" id="{7993506B-469B-4EB7-8627-87F7F75D64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graphicFrame>
        <p:nvGraphicFramePr>
          <p:cNvPr id="7" name="Diagram 6">
            <a:extLst>
              <a:ext uri="{FF2B5EF4-FFF2-40B4-BE49-F238E27FC236}">
                <a16:creationId xmlns:a16="http://schemas.microsoft.com/office/drawing/2014/main" id="{006A3C84-B024-45EE-AC6D-FDAEDB241A39}"/>
              </a:ext>
            </a:extLst>
          </p:cNvPr>
          <p:cNvGraphicFramePr/>
          <p:nvPr>
            <p:extLst>
              <p:ext uri="{D42A27DB-BD31-4B8C-83A1-F6EECF244321}">
                <p14:modId xmlns:p14="http://schemas.microsoft.com/office/powerpoint/2010/main" val="2725014369"/>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9BAAA82D-32DD-4E8C-AD6D-10B2C8892691}"/>
              </a:ext>
            </a:extLst>
          </p:cNvPr>
          <p:cNvPicPr>
            <a:picLocks noChangeAspect="1"/>
          </p:cNvPicPr>
          <p:nvPr/>
        </p:nvPicPr>
        <p:blipFill>
          <a:blip r:embed="rId8"/>
          <a:stretch>
            <a:fillRect/>
          </a:stretch>
        </p:blipFill>
        <p:spPr>
          <a:xfrm>
            <a:off x="6792275" y="3450715"/>
            <a:ext cx="2114658" cy="1368559"/>
          </a:xfrm>
          <a:prstGeom prst="rect">
            <a:avLst/>
          </a:prstGeom>
        </p:spPr>
      </p:pic>
    </p:spTree>
    <p:extLst>
      <p:ext uri="{BB962C8B-B14F-4D97-AF65-F5344CB8AC3E}">
        <p14:creationId xmlns:p14="http://schemas.microsoft.com/office/powerpoint/2010/main" val="178268534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72575" y="23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solidFill>
                  <a:srgbClr val="134F5C"/>
                </a:solidFill>
              </a:rPr>
              <a:t>Reinforcement Learning in Pouring </a:t>
            </a:r>
            <a:endParaRPr sz="4000" dirty="0">
              <a:solidFill>
                <a:srgbClr val="134F5C"/>
              </a:solidFill>
            </a:endParaRPr>
          </a:p>
        </p:txBody>
      </p:sp>
      <p:sp>
        <p:nvSpPr>
          <p:cNvPr id="96" name="Google Shape;96;p20"/>
          <p:cNvSpPr txBox="1">
            <a:spLocks noGrp="1"/>
          </p:cNvSpPr>
          <p:nvPr>
            <p:ph type="body" idx="1"/>
          </p:nvPr>
        </p:nvSpPr>
        <p:spPr>
          <a:xfrm>
            <a:off x="311700" y="1152475"/>
            <a:ext cx="8520600" cy="38196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1000"/>
              </a:spcBef>
              <a:spcAft>
                <a:spcPts val="0"/>
              </a:spcAft>
              <a:buSzPts val="1800"/>
              <a:buChar char="●"/>
            </a:pPr>
            <a:r>
              <a:rPr lang="en-US" dirty="0"/>
              <a:t>Continuous action space:</a:t>
            </a:r>
          </a:p>
          <a:p>
            <a:pPr lvl="1" indent="-342900">
              <a:lnSpc>
                <a:spcPct val="150000"/>
              </a:lnSpc>
              <a:spcBef>
                <a:spcPts val="1000"/>
              </a:spcBef>
              <a:buSzPts val="1800"/>
              <a:buFont typeface="Arial"/>
              <a:buChar char="●"/>
            </a:pPr>
            <a:r>
              <a:rPr lang="en-US" dirty="0"/>
              <a:t>DDPG[8]</a:t>
            </a:r>
            <a:endParaRPr lang="el-GR" dirty="0"/>
          </a:p>
          <a:p>
            <a:pPr lvl="1" indent="-342900">
              <a:lnSpc>
                <a:spcPct val="150000"/>
              </a:lnSpc>
              <a:spcBef>
                <a:spcPts val="1000"/>
              </a:spcBef>
              <a:buSzPts val="1800"/>
              <a:buChar char="●"/>
            </a:pPr>
            <a:r>
              <a:rPr lang="en-US" b="0" i="0" dirty="0">
                <a:solidFill>
                  <a:srgbClr val="4D5156"/>
                </a:solidFill>
                <a:effectLst/>
                <a:latin typeface="arial" panose="020B0604020202020204" pitchFamily="34" charset="0"/>
              </a:rPr>
              <a:t>Twin Delayed Deep Deterministic Policy Gradients (</a:t>
            </a:r>
            <a:r>
              <a:rPr lang="en-US" dirty="0"/>
              <a:t>TD3) [9]</a:t>
            </a:r>
          </a:p>
          <a:p>
            <a:pPr marL="571500" lvl="1" indent="0">
              <a:lnSpc>
                <a:spcPct val="150000"/>
              </a:lnSpc>
              <a:spcBef>
                <a:spcPts val="1000"/>
              </a:spcBef>
              <a:buSzPts val="1800"/>
              <a:buNone/>
            </a:pPr>
            <a:endParaRPr lang="en-US" dirty="0"/>
          </a:p>
          <a:p>
            <a:pPr>
              <a:lnSpc>
                <a:spcPct val="150000"/>
              </a:lnSpc>
              <a:spcBef>
                <a:spcPts val="1000"/>
              </a:spcBef>
            </a:pPr>
            <a:r>
              <a:rPr lang="en-US" dirty="0"/>
              <a:t>Discrete action space:</a:t>
            </a:r>
            <a:endParaRPr lang="en-US" dirty="0">
              <a:solidFill>
                <a:schemeClr val="tx1"/>
              </a:solidFill>
            </a:endParaRPr>
          </a:p>
          <a:p>
            <a:pPr lvl="1" indent="-342900">
              <a:lnSpc>
                <a:spcPct val="150000"/>
              </a:lnSpc>
              <a:spcBef>
                <a:spcPts val="1000"/>
              </a:spcBef>
              <a:buSzPts val="1800"/>
              <a:buFont typeface="Arial"/>
              <a:buChar char="●"/>
            </a:pPr>
            <a:r>
              <a:rPr lang="en-US" dirty="0"/>
              <a:t>D</a:t>
            </a:r>
            <a:r>
              <a:rPr lang="en-US" altLang="zh-CN" dirty="0"/>
              <a:t>ouble-DQN [10</a:t>
            </a:r>
            <a:r>
              <a:rPr lang="en-US" dirty="0"/>
              <a:t>]</a:t>
            </a:r>
            <a:endParaRPr lang="el-GR" dirty="0"/>
          </a:p>
          <a:p>
            <a:pPr marL="596900" lvl="1" indent="0" algn="l" rtl="0">
              <a:lnSpc>
                <a:spcPct val="200000"/>
              </a:lnSpc>
              <a:spcBef>
                <a:spcPts val="0"/>
              </a:spcBef>
              <a:spcAft>
                <a:spcPts val="0"/>
              </a:spcAft>
              <a:buSzPts val="1400"/>
              <a:buNone/>
            </a:pPr>
            <a:endParaRPr dirty="0"/>
          </a:p>
        </p:txBody>
      </p:sp>
      <p:sp>
        <p:nvSpPr>
          <p:cNvPr id="3" name="Slide Number Placeholder 2">
            <a:extLst>
              <a:ext uri="{FF2B5EF4-FFF2-40B4-BE49-F238E27FC236}">
                <a16:creationId xmlns:a16="http://schemas.microsoft.com/office/drawing/2014/main" id="{AF48FFC0-E9E9-43C0-98E1-9E135AF406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graphicFrame>
        <p:nvGraphicFramePr>
          <p:cNvPr id="10" name="Diagram 9">
            <a:extLst>
              <a:ext uri="{FF2B5EF4-FFF2-40B4-BE49-F238E27FC236}">
                <a16:creationId xmlns:a16="http://schemas.microsoft.com/office/drawing/2014/main" id="{ABAC00A4-9821-4576-B6C7-5D4908D37AAF}"/>
              </a:ext>
            </a:extLst>
          </p:cNvPr>
          <p:cNvGraphicFramePr/>
          <p:nvPr>
            <p:extLst>
              <p:ext uri="{D42A27DB-BD31-4B8C-83A1-F6EECF244321}">
                <p14:modId xmlns:p14="http://schemas.microsoft.com/office/powerpoint/2010/main" val="2288725102"/>
              </p:ext>
            </p:extLst>
          </p:nvPr>
        </p:nvGraphicFramePr>
        <p:xfrm>
          <a:off x="0" y="4876423"/>
          <a:ext cx="9144000" cy="267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48767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5234</TotalTime>
  <Words>7799</Words>
  <Application>Microsoft Office PowerPoint</Application>
  <PresentationFormat>On-screen Show (16:9)</PresentationFormat>
  <Paragraphs>771</Paragraphs>
  <Slides>53</Slides>
  <Notes>52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Arial</vt:lpstr>
      <vt:lpstr>Lato</vt:lpstr>
      <vt:lpstr>Roboto</vt:lpstr>
      <vt:lpstr>Times New Roman</vt:lpstr>
      <vt:lpstr>Wingdings</vt:lpstr>
      <vt:lpstr>Simple Light</vt:lpstr>
      <vt:lpstr>Developing Reinforcement Learning Algorithms for Robots to Aim and Pour Solid Objects</vt:lpstr>
      <vt:lpstr>Agenda</vt:lpstr>
      <vt:lpstr>Background</vt:lpstr>
      <vt:lpstr>Related Work</vt:lpstr>
      <vt:lpstr>Purpose of the Study</vt:lpstr>
      <vt:lpstr>Problem Formulation </vt:lpstr>
      <vt:lpstr>Problem Formulation-cont </vt:lpstr>
      <vt:lpstr>Bounded Workspace</vt:lpstr>
      <vt:lpstr>Reinforcement Learning in Pouring </vt:lpstr>
      <vt:lpstr>PowerPoint Presentation</vt:lpstr>
      <vt:lpstr>Environment Setup</vt:lpstr>
      <vt:lpstr>Visual Models </vt:lpstr>
      <vt:lpstr>Visual Aided Models</vt:lpstr>
      <vt:lpstr>Observations</vt:lpstr>
      <vt:lpstr>Rewards for Visual Models</vt:lpstr>
      <vt:lpstr>PowerPoint Presentation</vt:lpstr>
      <vt:lpstr>Surface to Volume Ratio </vt:lpstr>
      <vt:lpstr>Structural Encoding Model</vt:lpstr>
      <vt:lpstr>PowerPoint Presentation</vt:lpstr>
      <vt:lpstr>Non-visual Models  </vt:lpstr>
      <vt:lpstr>Observations</vt:lpstr>
      <vt:lpstr>Rewards for Non-visual Models</vt:lpstr>
      <vt:lpstr>PowerPoint Presentation</vt:lpstr>
      <vt:lpstr>Models Summary </vt:lpstr>
      <vt:lpstr>PowerPoint Presentation</vt:lpstr>
      <vt:lpstr>PowerPoint Presentation</vt:lpstr>
      <vt:lpstr>Implementation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 and Future Development</vt:lpstr>
      <vt:lpstr>Conclusion</vt:lpstr>
      <vt:lpstr>Reference </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Reinforcement Learning to Manipulate Aiming in Robotics</dc:title>
  <dc:creator>jackl</dc:creator>
  <cp:lastModifiedBy>Haoxuan Li</cp:lastModifiedBy>
  <cp:revision>137</cp:revision>
  <dcterms:modified xsi:type="dcterms:W3CDTF">2022-04-27T14:32:06Z</dcterms:modified>
</cp:coreProperties>
</file>